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57" r:id="rId3"/>
    <p:sldId id="258" r:id="rId4"/>
    <p:sldId id="259" r:id="rId5"/>
    <p:sldId id="260" r:id="rId6"/>
    <p:sldId id="261" r:id="rId7"/>
    <p:sldId id="262" r:id="rId8"/>
    <p:sldId id="263" r:id="rId9"/>
    <p:sldId id="264" r:id="rId10"/>
    <p:sldId id="276" r:id="rId11"/>
    <p:sldId id="265" r:id="rId12"/>
    <p:sldId id="266" r:id="rId13"/>
    <p:sldId id="268" r:id="rId14"/>
    <p:sldId id="274" r:id="rId15"/>
    <p:sldId id="269" r:id="rId16"/>
    <p:sldId id="277" r:id="rId17"/>
    <p:sldId id="278" r:id="rId18"/>
    <p:sldId id="270" r:id="rId19"/>
    <p:sldId id="271" r:id="rId20"/>
    <p:sldId id="275" r:id="rId21"/>
    <p:sldId id="280" r:id="rId22"/>
    <p:sldId id="281" r:id="rId23"/>
    <p:sldId id="283" r:id="rId24"/>
    <p:sldId id="284" r:id="rId25"/>
    <p:sldId id="282" r:id="rId26"/>
    <p:sldId id="285" r:id="rId27"/>
    <p:sldId id="273" r:id="rId28"/>
    <p:sldId id="272" r:id="rId29"/>
  </p:sldIdLst>
  <p:sldSz cx="9144000" cy="6858000" type="screen4x3"/>
  <p:notesSz cx="6867525" cy="99123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10" autoAdjust="0"/>
    <p:restoredTop sz="82200" autoAdjust="0"/>
  </p:normalViewPr>
  <p:slideViewPr>
    <p:cSldViewPr>
      <p:cViewPr varScale="1">
        <p:scale>
          <a:sx n="110" d="100"/>
          <a:sy n="110" d="100"/>
        </p:scale>
        <p:origin x="-162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5928" cy="495619"/>
          </a:xfrm>
          <a:prstGeom prst="rect">
            <a:avLst/>
          </a:prstGeom>
        </p:spPr>
        <p:txBody>
          <a:bodyPr vert="horz" lIns="95884" tIns="47942" rIns="95884" bIns="47942" rtlCol="0"/>
          <a:lstStyle>
            <a:lvl1pPr algn="l">
              <a:defRPr sz="1300"/>
            </a:lvl1pPr>
          </a:lstStyle>
          <a:p>
            <a:endParaRPr lang="de-AT"/>
          </a:p>
        </p:txBody>
      </p:sp>
      <p:sp>
        <p:nvSpPr>
          <p:cNvPr id="3" name="Date Placeholder 2"/>
          <p:cNvSpPr>
            <a:spLocks noGrp="1"/>
          </p:cNvSpPr>
          <p:nvPr>
            <p:ph type="dt" sz="quarter" idx="1"/>
          </p:nvPr>
        </p:nvSpPr>
        <p:spPr>
          <a:xfrm>
            <a:off x="3890008" y="1"/>
            <a:ext cx="2975928" cy="495619"/>
          </a:xfrm>
          <a:prstGeom prst="rect">
            <a:avLst/>
          </a:prstGeom>
        </p:spPr>
        <p:txBody>
          <a:bodyPr vert="horz" lIns="95884" tIns="47942" rIns="95884" bIns="47942" rtlCol="0"/>
          <a:lstStyle>
            <a:lvl1pPr algn="r">
              <a:defRPr sz="1300"/>
            </a:lvl1pPr>
          </a:lstStyle>
          <a:p>
            <a:fld id="{3309694F-8A86-4D49-8EBD-3C1E702708A5}" type="datetimeFigureOut">
              <a:rPr lang="de-AT" smtClean="0"/>
              <a:t>27.04.2016</a:t>
            </a:fld>
            <a:endParaRPr lang="de-AT"/>
          </a:p>
        </p:txBody>
      </p:sp>
      <p:sp>
        <p:nvSpPr>
          <p:cNvPr id="4" name="Footer Placeholder 3"/>
          <p:cNvSpPr>
            <a:spLocks noGrp="1"/>
          </p:cNvSpPr>
          <p:nvPr>
            <p:ph type="ftr" sz="quarter" idx="2"/>
          </p:nvPr>
        </p:nvSpPr>
        <p:spPr>
          <a:xfrm>
            <a:off x="0" y="9415013"/>
            <a:ext cx="2975928" cy="495619"/>
          </a:xfrm>
          <a:prstGeom prst="rect">
            <a:avLst/>
          </a:prstGeom>
        </p:spPr>
        <p:txBody>
          <a:bodyPr vert="horz" lIns="95884" tIns="47942" rIns="95884" bIns="47942" rtlCol="0" anchor="b"/>
          <a:lstStyle>
            <a:lvl1pPr algn="l">
              <a:defRPr sz="1300"/>
            </a:lvl1pPr>
          </a:lstStyle>
          <a:p>
            <a:endParaRPr lang="de-AT"/>
          </a:p>
        </p:txBody>
      </p:sp>
      <p:sp>
        <p:nvSpPr>
          <p:cNvPr id="5" name="Slide Number Placeholder 4"/>
          <p:cNvSpPr>
            <a:spLocks noGrp="1"/>
          </p:cNvSpPr>
          <p:nvPr>
            <p:ph type="sldNum" sz="quarter" idx="3"/>
          </p:nvPr>
        </p:nvSpPr>
        <p:spPr>
          <a:xfrm>
            <a:off x="3890008" y="9415013"/>
            <a:ext cx="2975928" cy="495619"/>
          </a:xfrm>
          <a:prstGeom prst="rect">
            <a:avLst/>
          </a:prstGeom>
        </p:spPr>
        <p:txBody>
          <a:bodyPr vert="horz" lIns="95884" tIns="47942" rIns="95884" bIns="47942" rtlCol="0" anchor="b"/>
          <a:lstStyle>
            <a:lvl1pPr algn="r">
              <a:defRPr sz="1300"/>
            </a:lvl1pPr>
          </a:lstStyle>
          <a:p>
            <a:fld id="{43D13AC1-183A-4720-8D28-593CA1BDCB9F}" type="slidenum">
              <a:rPr lang="de-AT" smtClean="0"/>
              <a:t>‹#›</a:t>
            </a:fld>
            <a:endParaRPr lang="de-AT"/>
          </a:p>
        </p:txBody>
      </p:sp>
    </p:spTree>
    <p:extLst>
      <p:ext uri="{BB962C8B-B14F-4D97-AF65-F5344CB8AC3E}">
        <p14:creationId xmlns:p14="http://schemas.microsoft.com/office/powerpoint/2010/main" val="3030812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5928" cy="495619"/>
          </a:xfrm>
          <a:prstGeom prst="rect">
            <a:avLst/>
          </a:prstGeom>
        </p:spPr>
        <p:txBody>
          <a:bodyPr vert="horz" lIns="95884" tIns="47942" rIns="95884" bIns="47942" rtlCol="0"/>
          <a:lstStyle>
            <a:lvl1pPr algn="l">
              <a:defRPr sz="1300"/>
            </a:lvl1pPr>
          </a:lstStyle>
          <a:p>
            <a:endParaRPr lang="de-AT"/>
          </a:p>
        </p:txBody>
      </p:sp>
      <p:sp>
        <p:nvSpPr>
          <p:cNvPr id="3" name="Date Placeholder 2"/>
          <p:cNvSpPr>
            <a:spLocks noGrp="1"/>
          </p:cNvSpPr>
          <p:nvPr>
            <p:ph type="dt" idx="1"/>
          </p:nvPr>
        </p:nvSpPr>
        <p:spPr>
          <a:xfrm>
            <a:off x="3890008" y="1"/>
            <a:ext cx="2975928" cy="495619"/>
          </a:xfrm>
          <a:prstGeom prst="rect">
            <a:avLst/>
          </a:prstGeom>
        </p:spPr>
        <p:txBody>
          <a:bodyPr vert="horz" lIns="95884" tIns="47942" rIns="95884" bIns="47942" rtlCol="0"/>
          <a:lstStyle>
            <a:lvl1pPr algn="r">
              <a:defRPr sz="1300"/>
            </a:lvl1pPr>
          </a:lstStyle>
          <a:p>
            <a:fld id="{3AD26A18-DB20-41D4-AE89-A3EDEE9E78EF}" type="datetimeFigureOut">
              <a:rPr lang="de-AT" smtClean="0"/>
              <a:t>27.04.2016</a:t>
            </a:fld>
            <a:endParaRPr lang="de-AT"/>
          </a:p>
        </p:txBody>
      </p:sp>
      <p:sp>
        <p:nvSpPr>
          <p:cNvPr id="4" name="Slide Image Placeholder 3"/>
          <p:cNvSpPr>
            <a:spLocks noGrp="1" noRot="1" noChangeAspect="1"/>
          </p:cNvSpPr>
          <p:nvPr>
            <p:ph type="sldImg" idx="2"/>
          </p:nvPr>
        </p:nvSpPr>
        <p:spPr>
          <a:xfrm>
            <a:off x="955675" y="742950"/>
            <a:ext cx="4956175" cy="3717925"/>
          </a:xfrm>
          <a:prstGeom prst="rect">
            <a:avLst/>
          </a:prstGeom>
          <a:noFill/>
          <a:ln w="12700">
            <a:solidFill>
              <a:prstClr val="black"/>
            </a:solidFill>
          </a:ln>
        </p:spPr>
        <p:txBody>
          <a:bodyPr vert="horz" lIns="95884" tIns="47942" rIns="95884" bIns="47942" rtlCol="0" anchor="ctr"/>
          <a:lstStyle/>
          <a:p>
            <a:endParaRPr lang="de-AT"/>
          </a:p>
        </p:txBody>
      </p:sp>
      <p:sp>
        <p:nvSpPr>
          <p:cNvPr id="5" name="Notes Placeholder 4"/>
          <p:cNvSpPr>
            <a:spLocks noGrp="1"/>
          </p:cNvSpPr>
          <p:nvPr>
            <p:ph type="body" sz="quarter" idx="3"/>
          </p:nvPr>
        </p:nvSpPr>
        <p:spPr>
          <a:xfrm>
            <a:off x="686753" y="4708366"/>
            <a:ext cx="5494020" cy="4460559"/>
          </a:xfrm>
          <a:prstGeom prst="rect">
            <a:avLst/>
          </a:prstGeom>
        </p:spPr>
        <p:txBody>
          <a:bodyPr vert="horz" lIns="95884" tIns="47942" rIns="95884" bIns="4794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6" name="Footer Placeholder 5"/>
          <p:cNvSpPr>
            <a:spLocks noGrp="1"/>
          </p:cNvSpPr>
          <p:nvPr>
            <p:ph type="ftr" sz="quarter" idx="4"/>
          </p:nvPr>
        </p:nvSpPr>
        <p:spPr>
          <a:xfrm>
            <a:off x="0" y="9415013"/>
            <a:ext cx="2975928" cy="495619"/>
          </a:xfrm>
          <a:prstGeom prst="rect">
            <a:avLst/>
          </a:prstGeom>
        </p:spPr>
        <p:txBody>
          <a:bodyPr vert="horz" lIns="95884" tIns="47942" rIns="95884" bIns="47942" rtlCol="0" anchor="b"/>
          <a:lstStyle>
            <a:lvl1pPr algn="l">
              <a:defRPr sz="1300"/>
            </a:lvl1pPr>
          </a:lstStyle>
          <a:p>
            <a:endParaRPr lang="de-AT"/>
          </a:p>
        </p:txBody>
      </p:sp>
      <p:sp>
        <p:nvSpPr>
          <p:cNvPr id="7" name="Slide Number Placeholder 6"/>
          <p:cNvSpPr>
            <a:spLocks noGrp="1"/>
          </p:cNvSpPr>
          <p:nvPr>
            <p:ph type="sldNum" sz="quarter" idx="5"/>
          </p:nvPr>
        </p:nvSpPr>
        <p:spPr>
          <a:xfrm>
            <a:off x="3890008" y="9415013"/>
            <a:ext cx="2975928" cy="495619"/>
          </a:xfrm>
          <a:prstGeom prst="rect">
            <a:avLst/>
          </a:prstGeom>
        </p:spPr>
        <p:txBody>
          <a:bodyPr vert="horz" lIns="95884" tIns="47942" rIns="95884" bIns="47942" rtlCol="0" anchor="b"/>
          <a:lstStyle>
            <a:lvl1pPr algn="r">
              <a:defRPr sz="1300"/>
            </a:lvl1pPr>
          </a:lstStyle>
          <a:p>
            <a:fld id="{32FD1730-5E6E-4E66-8D39-E872FD9A26D7}" type="slidenum">
              <a:rPr lang="de-AT" smtClean="0"/>
              <a:t>‹#›</a:t>
            </a:fld>
            <a:endParaRPr lang="de-AT"/>
          </a:p>
        </p:txBody>
      </p:sp>
    </p:spTree>
    <p:extLst>
      <p:ext uri="{BB962C8B-B14F-4D97-AF65-F5344CB8AC3E}">
        <p14:creationId xmlns:p14="http://schemas.microsoft.com/office/powerpoint/2010/main" val="2042036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dirty="0" smtClean="0"/>
              <a:t>Mario Rosic</a:t>
            </a:r>
          </a:p>
          <a:p>
            <a:r>
              <a:rPr lang="de-AT" dirty="0" smtClean="0"/>
              <a:t>Linux Systemadministrator seit</a:t>
            </a:r>
            <a:r>
              <a:rPr lang="de-AT" baseline="0" dirty="0" smtClean="0"/>
              <a:t> 07/2015</a:t>
            </a:r>
            <a:endParaRPr lang="de-AT" dirty="0" smtClean="0"/>
          </a:p>
          <a:p>
            <a:r>
              <a:rPr lang="de-AT" dirty="0" smtClean="0"/>
              <a:t>arbeite bei</a:t>
            </a:r>
            <a:r>
              <a:rPr lang="de-AT" baseline="0" dirty="0" smtClean="0"/>
              <a:t> einem Business </a:t>
            </a:r>
            <a:r>
              <a:rPr lang="de-AT" dirty="0" smtClean="0"/>
              <a:t>Hosting Provider namens Internex, </a:t>
            </a:r>
          </a:p>
          <a:p>
            <a:r>
              <a:rPr lang="de-AT" dirty="0" smtClean="0"/>
              <a:t>durfte mich dort mit SELinux beschäftigen und halte</a:t>
            </a:r>
            <a:r>
              <a:rPr lang="de-AT" baseline="0" dirty="0" smtClean="0"/>
              <a:t> deswegen diesen Vortrag.</a:t>
            </a:r>
            <a:endParaRPr lang="de-AT" dirty="0"/>
          </a:p>
        </p:txBody>
      </p:sp>
      <p:sp>
        <p:nvSpPr>
          <p:cNvPr id="4" name="Slide Number Placeholder 3"/>
          <p:cNvSpPr>
            <a:spLocks noGrp="1"/>
          </p:cNvSpPr>
          <p:nvPr>
            <p:ph type="sldNum" sz="quarter" idx="10"/>
          </p:nvPr>
        </p:nvSpPr>
        <p:spPr/>
        <p:txBody>
          <a:bodyPr/>
          <a:lstStyle/>
          <a:p>
            <a:fld id="{32FD1730-5E6E-4E66-8D39-E872FD9A26D7}" type="slidenum">
              <a:rPr lang="de-AT" smtClean="0"/>
              <a:t>1</a:t>
            </a:fld>
            <a:endParaRPr lang="de-AT"/>
          </a:p>
        </p:txBody>
      </p:sp>
    </p:spTree>
    <p:extLst>
      <p:ext uri="{BB962C8B-B14F-4D97-AF65-F5344CB8AC3E}">
        <p14:creationId xmlns:p14="http://schemas.microsoft.com/office/powerpoint/2010/main" val="26662114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a:p>
        </p:txBody>
      </p:sp>
      <p:sp>
        <p:nvSpPr>
          <p:cNvPr id="4" name="Slide Number Placeholder 3"/>
          <p:cNvSpPr>
            <a:spLocks noGrp="1"/>
          </p:cNvSpPr>
          <p:nvPr>
            <p:ph type="sldNum" sz="quarter" idx="10"/>
          </p:nvPr>
        </p:nvSpPr>
        <p:spPr/>
        <p:txBody>
          <a:bodyPr/>
          <a:lstStyle/>
          <a:p>
            <a:fld id="{32FD1730-5E6E-4E66-8D39-E872FD9A26D7}" type="slidenum">
              <a:rPr lang="de-AT" smtClean="0"/>
              <a:t>10</a:t>
            </a:fld>
            <a:endParaRPr lang="de-AT"/>
          </a:p>
        </p:txBody>
      </p:sp>
    </p:spTree>
    <p:extLst>
      <p:ext uri="{BB962C8B-B14F-4D97-AF65-F5344CB8AC3E}">
        <p14:creationId xmlns:p14="http://schemas.microsoft.com/office/powerpoint/2010/main" val="2452711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dirty="0" smtClean="0"/>
              <a:t>Erste Zeile: ls</a:t>
            </a:r>
          </a:p>
          <a:p>
            <a:pPr marL="0" marR="0" indent="0" algn="l" defTabSz="914400" rtl="0" eaLnBrk="1" fontAlgn="auto" latinLnBrk="0" hangingPunct="1">
              <a:lnSpc>
                <a:spcPct val="100000"/>
              </a:lnSpc>
              <a:spcBef>
                <a:spcPts val="0"/>
              </a:spcBef>
              <a:spcAft>
                <a:spcPts val="0"/>
              </a:spcAft>
              <a:buClrTx/>
              <a:buSzTx/>
              <a:buFontTx/>
              <a:buNone/>
              <a:tabLst/>
              <a:defRPr/>
            </a:pPr>
            <a:r>
              <a:rPr lang="de-AT" dirty="0" smtClean="0"/>
              <a:t>Zweite Zeile: DAC. Man beachte den Punkt nach „rw“. Der Punkt besagt, dass die Datei Extended Attributes hat.</a:t>
            </a:r>
          </a:p>
          <a:p>
            <a:r>
              <a:rPr lang="de-AT" dirty="0" smtClean="0"/>
              <a:t>Dritte Zeile: Der Value-Teil</a:t>
            </a:r>
            <a:r>
              <a:rPr lang="de-AT" baseline="0" dirty="0" smtClean="0"/>
              <a:t> vom Key-Value Pair bzw. </a:t>
            </a:r>
            <a:r>
              <a:rPr lang="de-AT" dirty="0" smtClean="0"/>
              <a:t>MAC/SELinux</a:t>
            </a:r>
          </a:p>
          <a:p>
            <a:r>
              <a:rPr lang="de-AT" dirty="0" smtClean="0"/>
              <a:t>Vierte Zeile: Dateiname</a:t>
            </a:r>
          </a:p>
          <a:p>
            <a:r>
              <a:rPr lang="de-AT" dirty="0" smtClean="0"/>
              <a:t>10 Zeichen:</a:t>
            </a:r>
            <a:r>
              <a:rPr lang="de-AT" baseline="0" dirty="0" smtClean="0"/>
              <a:t> Dateityp + 3x rwx</a:t>
            </a:r>
            <a:endParaRPr lang="de-AT" dirty="0" smtClean="0"/>
          </a:p>
        </p:txBody>
      </p:sp>
      <p:sp>
        <p:nvSpPr>
          <p:cNvPr id="4" name="Slide Number Placeholder 3"/>
          <p:cNvSpPr>
            <a:spLocks noGrp="1"/>
          </p:cNvSpPr>
          <p:nvPr>
            <p:ph type="sldNum" sz="quarter" idx="10"/>
          </p:nvPr>
        </p:nvSpPr>
        <p:spPr/>
        <p:txBody>
          <a:bodyPr/>
          <a:lstStyle/>
          <a:p>
            <a:fld id="{32FD1730-5E6E-4E66-8D39-E872FD9A26D7}" type="slidenum">
              <a:rPr lang="de-AT" smtClean="0"/>
              <a:t>11</a:t>
            </a:fld>
            <a:endParaRPr lang="de-AT"/>
          </a:p>
        </p:txBody>
      </p:sp>
    </p:spTree>
    <p:extLst>
      <p:ext uri="{BB962C8B-B14F-4D97-AF65-F5344CB8AC3E}">
        <p14:creationId xmlns:p14="http://schemas.microsoft.com/office/powerpoint/2010/main" val="40446665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dirty="0" smtClean="0"/>
              <a:t>guest_u</a:t>
            </a:r>
            <a:r>
              <a:rPr lang="de-AT" baseline="0" dirty="0" smtClean="0"/>
              <a:t> = SELinux User</a:t>
            </a:r>
          </a:p>
          <a:p>
            <a:r>
              <a:rPr lang="de-AT" baseline="0" dirty="0" smtClean="0"/>
              <a:t>guest_r = Role</a:t>
            </a:r>
          </a:p>
          <a:p>
            <a:r>
              <a:rPr lang="de-AT" baseline="0" dirty="0" smtClean="0"/>
              <a:t>guest_t = Type</a:t>
            </a:r>
          </a:p>
          <a:p>
            <a:r>
              <a:rPr lang="de-AT" baseline="0" dirty="0" smtClean="0"/>
              <a:t>s0 = Level</a:t>
            </a:r>
            <a:endParaRPr lang="de-AT" dirty="0" smtClean="0"/>
          </a:p>
          <a:p>
            <a:endParaRPr lang="de-AT" dirty="0" smtClean="0"/>
          </a:p>
          <a:p>
            <a:r>
              <a:rPr lang="de-AT" dirty="0" smtClean="0"/>
              <a:t>Wir wissen</a:t>
            </a:r>
            <a:r>
              <a:rPr lang="de-AT" baseline="0" dirty="0" smtClean="0"/>
              <a:t> jetzt, dass dieses Label nur ein Key-Value Pair ist, welches als Extended Attribute an eine Datei angehängt wird. Was bedeutet das Label?</a:t>
            </a:r>
            <a:endParaRPr lang="de-AT" dirty="0"/>
          </a:p>
        </p:txBody>
      </p:sp>
      <p:sp>
        <p:nvSpPr>
          <p:cNvPr id="4" name="Slide Number Placeholder 3"/>
          <p:cNvSpPr>
            <a:spLocks noGrp="1"/>
          </p:cNvSpPr>
          <p:nvPr>
            <p:ph type="sldNum" sz="quarter" idx="10"/>
          </p:nvPr>
        </p:nvSpPr>
        <p:spPr/>
        <p:txBody>
          <a:bodyPr/>
          <a:lstStyle/>
          <a:p>
            <a:fld id="{32FD1730-5E6E-4E66-8D39-E872FD9A26D7}" type="slidenum">
              <a:rPr lang="de-AT" smtClean="0"/>
              <a:t>12</a:t>
            </a:fld>
            <a:endParaRPr lang="de-AT"/>
          </a:p>
        </p:txBody>
      </p:sp>
    </p:spTree>
    <p:extLst>
      <p:ext uri="{BB962C8B-B14F-4D97-AF65-F5344CB8AC3E}">
        <p14:creationId xmlns:p14="http://schemas.microsoft.com/office/powerpoint/2010/main" val="24079682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58840" rtl="0" eaLnBrk="1" fontAlgn="auto" latinLnBrk="0" hangingPunct="1">
              <a:lnSpc>
                <a:spcPct val="100000"/>
              </a:lnSpc>
              <a:spcBef>
                <a:spcPts val="0"/>
              </a:spcBef>
              <a:spcAft>
                <a:spcPts val="0"/>
              </a:spcAft>
              <a:buClrTx/>
              <a:buSzTx/>
              <a:buFontTx/>
              <a:buNone/>
              <a:tabLst/>
              <a:defRPr/>
            </a:pPr>
            <a:r>
              <a:rPr lang="de-AT" dirty="0" smtClean="0"/>
              <a:t>-User und Roles</a:t>
            </a:r>
            <a:r>
              <a:rPr lang="de-AT" baseline="0" dirty="0" smtClean="0"/>
              <a:t> für den Anfang nicht so wichitg. Sie dienen dazu, den normalen Linux-Usern unterschiedliche Gruppen von Types zuzuweisen und diese möglichst effektiv zu gruppieren.</a:t>
            </a:r>
            <a:r>
              <a:rPr lang="de-AT" dirty="0" smtClean="0"/>
              <a:t> Die Dateien</a:t>
            </a:r>
            <a:r>
              <a:rPr lang="de-AT" baseline="0" dirty="0" smtClean="0"/>
              <a:t> am System haben meist </a:t>
            </a:r>
            <a:r>
              <a:rPr lang="en-US" b="1" dirty="0" err="1" smtClean="0"/>
              <a:t>system_u:object_r</a:t>
            </a:r>
            <a:endParaRPr lang="de-AT" dirty="0" smtClean="0"/>
          </a:p>
          <a:p>
            <a:pPr marL="0" marR="0" indent="0" algn="l" defTabSz="958840" rtl="0" eaLnBrk="1" fontAlgn="auto" latinLnBrk="0" hangingPunct="1">
              <a:lnSpc>
                <a:spcPct val="100000"/>
              </a:lnSpc>
              <a:spcBef>
                <a:spcPts val="0"/>
              </a:spcBef>
              <a:spcAft>
                <a:spcPts val="0"/>
              </a:spcAft>
              <a:buClrTx/>
              <a:buSzTx/>
              <a:buFontTx/>
              <a:buNone/>
              <a:tabLst/>
              <a:defRPr/>
            </a:pPr>
            <a:r>
              <a:rPr lang="de-AT" dirty="0" smtClean="0"/>
              <a:t>-Beispiel: xyz_u darf die Roles guest_r apacheadmin_r und datenbankadmin_r betreten</a:t>
            </a:r>
          </a:p>
          <a:p>
            <a:pPr marL="0" marR="0" indent="0" algn="l" defTabSz="958840" rtl="0" eaLnBrk="1" fontAlgn="auto" latinLnBrk="0" hangingPunct="1">
              <a:lnSpc>
                <a:spcPct val="100000"/>
              </a:lnSpc>
              <a:spcBef>
                <a:spcPts val="0"/>
              </a:spcBef>
              <a:spcAft>
                <a:spcPts val="0"/>
              </a:spcAft>
              <a:buClrTx/>
              <a:buSzTx/>
              <a:buFontTx/>
              <a:buNone/>
              <a:tabLst/>
              <a:defRPr/>
            </a:pPr>
            <a:endParaRPr lang="de-AT" dirty="0" smtClean="0"/>
          </a:p>
          <a:p>
            <a:pPr defTabSz="958840"/>
            <a:r>
              <a:rPr lang="de-AT" dirty="0" smtClean="0"/>
              <a:t>-Nur der Type (guest_t) ist</a:t>
            </a:r>
            <a:r>
              <a:rPr lang="de-AT" baseline="0" dirty="0" smtClean="0"/>
              <a:t> dazu autorisiert, mit anderen Dateien etwas zu machen</a:t>
            </a:r>
          </a:p>
          <a:p>
            <a:pPr defTabSz="958840"/>
            <a:endParaRPr lang="de-AT" dirty="0" smtClean="0"/>
          </a:p>
          <a:p>
            <a:endParaRPr lang="de-AT" dirty="0" smtClean="0"/>
          </a:p>
        </p:txBody>
      </p:sp>
      <p:sp>
        <p:nvSpPr>
          <p:cNvPr id="4" name="Slide Number Placeholder 3"/>
          <p:cNvSpPr>
            <a:spLocks noGrp="1"/>
          </p:cNvSpPr>
          <p:nvPr>
            <p:ph type="sldNum" sz="quarter" idx="10"/>
          </p:nvPr>
        </p:nvSpPr>
        <p:spPr/>
        <p:txBody>
          <a:bodyPr/>
          <a:lstStyle/>
          <a:p>
            <a:fld id="{32FD1730-5E6E-4E66-8D39-E872FD9A26D7}" type="slidenum">
              <a:rPr lang="de-AT" smtClean="0"/>
              <a:t>13</a:t>
            </a:fld>
            <a:endParaRPr lang="de-AT"/>
          </a:p>
        </p:txBody>
      </p:sp>
    </p:spTree>
    <p:extLst>
      <p:ext uri="{BB962C8B-B14F-4D97-AF65-F5344CB8AC3E}">
        <p14:creationId xmlns:p14="http://schemas.microsoft.com/office/powerpoint/2010/main" val="21843634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dirty="0" smtClean="0"/>
              <a:t>-SELinux-Policy = Type X darf mit Type Y Z machen, das sind die Regeln, die SELinux</a:t>
            </a:r>
            <a:r>
              <a:rPr lang="de-AT" baseline="0" dirty="0" smtClean="0"/>
              <a:t> ausmachen.</a:t>
            </a:r>
            <a:endParaRPr lang="de-AT" dirty="0" smtClean="0"/>
          </a:p>
          <a:p>
            <a:r>
              <a:rPr lang="de-AT" dirty="0" smtClean="0"/>
              <a:t>-Es ist jetzt nicht mehr „root“ greift auf xy zu, sondern „root“ darf</a:t>
            </a:r>
            <a:r>
              <a:rPr lang="de-AT" baseline="0" dirty="0" smtClean="0"/>
              <a:t> mit einer bestimmten Gruppe von Types bestimmte, in der Policy festgelegte Sachen machen.</a:t>
            </a:r>
          </a:p>
          <a:p>
            <a:endParaRPr lang="de-AT" dirty="0" smtClean="0"/>
          </a:p>
          <a:p>
            <a:pPr defTabSz="958840"/>
            <a:r>
              <a:rPr lang="de-AT" dirty="0" smtClean="0"/>
              <a:t>Diese Regeln bezeichnet man Access Vector: SELinux Type X darf an Type Y die Handlung Z durchführen. Das ist der Kern von SELinux.</a:t>
            </a:r>
          </a:p>
          <a:p>
            <a:endParaRPr lang="de-AT" dirty="0"/>
          </a:p>
        </p:txBody>
      </p:sp>
      <p:sp>
        <p:nvSpPr>
          <p:cNvPr id="4" name="Slide Number Placeholder 3"/>
          <p:cNvSpPr>
            <a:spLocks noGrp="1"/>
          </p:cNvSpPr>
          <p:nvPr>
            <p:ph type="sldNum" sz="quarter" idx="10"/>
          </p:nvPr>
        </p:nvSpPr>
        <p:spPr/>
        <p:txBody>
          <a:bodyPr/>
          <a:lstStyle/>
          <a:p>
            <a:fld id="{32FD1730-5E6E-4E66-8D39-E872FD9A26D7}" type="slidenum">
              <a:rPr lang="de-AT" smtClean="0"/>
              <a:t>14</a:t>
            </a:fld>
            <a:endParaRPr lang="de-AT"/>
          </a:p>
        </p:txBody>
      </p:sp>
    </p:spTree>
    <p:extLst>
      <p:ext uri="{BB962C8B-B14F-4D97-AF65-F5344CB8AC3E}">
        <p14:creationId xmlns:p14="http://schemas.microsoft.com/office/powerpoint/2010/main" val="27542007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8840">
              <a:defRPr/>
            </a:pPr>
            <a:r>
              <a:rPr lang="de-AT" dirty="0" smtClean="0"/>
              <a:t>-Source Type, Destination Type, Object Class, Permissions that are allowed</a:t>
            </a:r>
          </a:p>
          <a:p>
            <a:pPr defTabSz="958840">
              <a:defRPr/>
            </a:pPr>
            <a:endParaRPr lang="de-AT" dirty="0" smtClean="0"/>
          </a:p>
          <a:p>
            <a:r>
              <a:rPr lang="de-AT" dirty="0" smtClean="0"/>
              <a:t>-Anderes Beispiel: guest_t auf home_t kein Execute, wenn ich es so konfiguriere.</a:t>
            </a:r>
          </a:p>
          <a:p>
            <a:r>
              <a:rPr lang="de-AT" dirty="0" smtClean="0"/>
              <a:t>-Nicht nur rwx, sondern viel feiner. Erstellen von Sockets, Read/Write auf Sockets,</a:t>
            </a:r>
          </a:p>
          <a:p>
            <a:endParaRPr lang="de-AT" dirty="0" smtClean="0"/>
          </a:p>
          <a:p>
            <a:r>
              <a:rPr lang="de-AT" dirty="0" smtClean="0"/>
              <a:t>Zusammenfassung: SELinux ist ein Labeling-System, weil an jede</a:t>
            </a:r>
            <a:r>
              <a:rPr lang="de-AT" baseline="0" dirty="0" smtClean="0"/>
              <a:t> Datei im System ein Key-Value-Pair angehängt wird. Die zentrale Policy prüft dieses Key-Value-Pair und entscheidet anhand dessen, ob der Zugriff erlaubt oder verweigert wird. Die zentrale Policy besteht aus Access Vectors.</a:t>
            </a:r>
            <a:endParaRPr lang="de-AT" dirty="0"/>
          </a:p>
        </p:txBody>
      </p:sp>
      <p:sp>
        <p:nvSpPr>
          <p:cNvPr id="4" name="Slide Number Placeholder 3"/>
          <p:cNvSpPr>
            <a:spLocks noGrp="1"/>
          </p:cNvSpPr>
          <p:nvPr>
            <p:ph type="sldNum" sz="quarter" idx="10"/>
          </p:nvPr>
        </p:nvSpPr>
        <p:spPr/>
        <p:txBody>
          <a:bodyPr/>
          <a:lstStyle/>
          <a:p>
            <a:fld id="{32FD1730-5E6E-4E66-8D39-E872FD9A26D7}" type="slidenum">
              <a:rPr lang="de-AT" smtClean="0"/>
              <a:t>15</a:t>
            </a:fld>
            <a:endParaRPr lang="de-AT"/>
          </a:p>
        </p:txBody>
      </p:sp>
    </p:spTree>
    <p:extLst>
      <p:ext uri="{BB962C8B-B14F-4D97-AF65-F5344CB8AC3E}">
        <p14:creationId xmlns:p14="http://schemas.microsoft.com/office/powerpoint/2010/main" val="8541115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dirty="0" smtClean="0"/>
              <a:t>DAC</a:t>
            </a:r>
          </a:p>
          <a:p>
            <a:r>
              <a:rPr lang="de-AT" dirty="0" smtClean="0"/>
              <a:t>MAC</a:t>
            </a:r>
          </a:p>
          <a:p>
            <a:r>
              <a:rPr lang="de-AT" dirty="0" smtClean="0"/>
              <a:t>Dateiname</a:t>
            </a:r>
          </a:p>
          <a:p>
            <a:endParaRPr lang="de-AT" dirty="0" smtClean="0"/>
          </a:p>
          <a:p>
            <a:r>
              <a:rPr lang="de-AT" dirty="0" smtClean="0"/>
              <a:t>httpd_t = Label</a:t>
            </a:r>
            <a:r>
              <a:rPr lang="de-AT" baseline="0" dirty="0" smtClean="0"/>
              <a:t> von </a:t>
            </a:r>
            <a:r>
              <a:rPr lang="de-AT" dirty="0" smtClean="0"/>
              <a:t>Apache und Nginx</a:t>
            </a:r>
          </a:p>
          <a:p>
            <a:r>
              <a:rPr lang="de-AT" dirty="0" smtClean="0"/>
              <a:t>darf auf /var/www zugreifen</a:t>
            </a:r>
          </a:p>
          <a:p>
            <a:r>
              <a:rPr lang="de-AT" dirty="0" smtClean="0"/>
              <a:t>Wir durchsuchen die</a:t>
            </a:r>
            <a:r>
              <a:rPr lang="de-AT" baseline="0" dirty="0" smtClean="0"/>
              <a:t> zentrale Policy und finden raus, dass Apache/Nginx den Ordner /var/www/html lesen und schreiben darf.</a:t>
            </a:r>
            <a:endParaRPr lang="de-AT" dirty="0"/>
          </a:p>
        </p:txBody>
      </p:sp>
      <p:sp>
        <p:nvSpPr>
          <p:cNvPr id="4" name="Slide Number Placeholder 3"/>
          <p:cNvSpPr>
            <a:spLocks noGrp="1"/>
          </p:cNvSpPr>
          <p:nvPr>
            <p:ph type="sldNum" sz="quarter" idx="10"/>
          </p:nvPr>
        </p:nvSpPr>
        <p:spPr/>
        <p:txBody>
          <a:bodyPr/>
          <a:lstStyle/>
          <a:p>
            <a:fld id="{32FD1730-5E6E-4E66-8D39-E872FD9A26D7}" type="slidenum">
              <a:rPr lang="de-AT" smtClean="0"/>
              <a:t>16</a:t>
            </a:fld>
            <a:endParaRPr lang="de-AT"/>
          </a:p>
        </p:txBody>
      </p:sp>
    </p:spTree>
    <p:extLst>
      <p:ext uri="{BB962C8B-B14F-4D97-AF65-F5344CB8AC3E}">
        <p14:creationId xmlns:p14="http://schemas.microsoft.com/office/powerpoint/2010/main" val="22282066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8840"/>
            <a:r>
              <a:rPr lang="de-AT" dirty="0" smtClean="0"/>
              <a:t>Apache</a:t>
            </a:r>
            <a:r>
              <a:rPr lang="de-AT" baseline="0" dirty="0" smtClean="0"/>
              <a:t> darf nicht auf /var/lib/docker zugreifen</a:t>
            </a:r>
          </a:p>
          <a:p>
            <a:pPr defTabSz="958840"/>
            <a:endParaRPr lang="de-AT" baseline="0" dirty="0" smtClean="0"/>
          </a:p>
          <a:p>
            <a:pPr defTabSz="958840"/>
            <a:r>
              <a:rPr lang="de-AT" baseline="0" dirty="0" smtClean="0"/>
              <a:t>Wissen, was die Label sind, wie sie mit Access Vektoren zusammen hängen, aber wo kommen die Labels her?</a:t>
            </a:r>
          </a:p>
          <a:p>
            <a:pPr defTabSz="958840"/>
            <a:r>
              <a:rPr lang="de-AT" baseline="0" dirty="0" smtClean="0"/>
              <a:t>Wenn ich SELinux nachinstalliere, woher weiß das System, welche Datei am Anfang welches Label hat?</a:t>
            </a:r>
            <a:endParaRPr lang="de-AT" dirty="0"/>
          </a:p>
        </p:txBody>
      </p:sp>
      <p:sp>
        <p:nvSpPr>
          <p:cNvPr id="4" name="Slide Number Placeholder 3"/>
          <p:cNvSpPr>
            <a:spLocks noGrp="1"/>
          </p:cNvSpPr>
          <p:nvPr>
            <p:ph type="sldNum" sz="quarter" idx="10"/>
          </p:nvPr>
        </p:nvSpPr>
        <p:spPr/>
        <p:txBody>
          <a:bodyPr/>
          <a:lstStyle/>
          <a:p>
            <a:fld id="{32FD1730-5E6E-4E66-8D39-E872FD9A26D7}" type="slidenum">
              <a:rPr lang="de-AT" smtClean="0"/>
              <a:t>17</a:t>
            </a:fld>
            <a:endParaRPr lang="de-AT"/>
          </a:p>
        </p:txBody>
      </p:sp>
    </p:spTree>
    <p:extLst>
      <p:ext uri="{BB962C8B-B14F-4D97-AF65-F5344CB8AC3E}">
        <p14:creationId xmlns:p14="http://schemas.microsoft.com/office/powerpoint/2010/main" val="10370235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dirty="0" smtClean="0"/>
              <a:t>Von</a:t>
            </a:r>
            <a:r>
              <a:rPr lang="de-AT" baseline="0" dirty="0" smtClean="0"/>
              <a:t> einer einfachen Textdatei, wo drinnen steht, welche Ordner/Dateien welche Labels standardmäßig haben.</a:t>
            </a:r>
          </a:p>
          <a:p>
            <a:r>
              <a:rPr lang="de-AT" baseline="0" smtClean="0"/>
              <a:t>Wenn zu viel Chaos mit Labeln stifte/zu viel ändere und nichts mehr funktioniert, kann ich die Standardlabels für die Dateien/Ordner wiederherstellen, weil diese hier gespeichert sind.</a:t>
            </a:r>
          </a:p>
          <a:p>
            <a:endParaRPr lang="de-AT" baseline="0" dirty="0" smtClean="0"/>
          </a:p>
          <a:p>
            <a:r>
              <a:rPr lang="de-AT" baseline="0" dirty="0" smtClean="0"/>
              <a:t>Wir haben jetzt ein vollständiges Bild:</a:t>
            </a:r>
          </a:p>
          <a:p>
            <a:r>
              <a:rPr lang="de-AT" baseline="0" dirty="0" smtClean="0"/>
              <a:t>-Labeling System mit Key-Value Pair</a:t>
            </a:r>
          </a:p>
          <a:p>
            <a:r>
              <a:rPr lang="de-AT" baseline="0" dirty="0" smtClean="0"/>
              <a:t>-Access Vetcors legen fest welches Label auf welches andere Label zugreifen darf und was es damit machen darf.</a:t>
            </a:r>
          </a:p>
          <a:p>
            <a:r>
              <a:rPr lang="de-AT" baseline="0" dirty="0" smtClean="0"/>
              <a:t>-Die Labels stammen aus einer Textdatei</a:t>
            </a:r>
            <a:endParaRPr lang="de-AT" dirty="0"/>
          </a:p>
        </p:txBody>
      </p:sp>
      <p:sp>
        <p:nvSpPr>
          <p:cNvPr id="4" name="Slide Number Placeholder 3"/>
          <p:cNvSpPr>
            <a:spLocks noGrp="1"/>
          </p:cNvSpPr>
          <p:nvPr>
            <p:ph type="sldNum" sz="quarter" idx="10"/>
          </p:nvPr>
        </p:nvSpPr>
        <p:spPr/>
        <p:txBody>
          <a:bodyPr/>
          <a:lstStyle/>
          <a:p>
            <a:fld id="{32FD1730-5E6E-4E66-8D39-E872FD9A26D7}" type="slidenum">
              <a:rPr lang="de-AT" smtClean="0"/>
              <a:t>18</a:t>
            </a:fld>
            <a:endParaRPr lang="de-AT"/>
          </a:p>
        </p:txBody>
      </p:sp>
    </p:spTree>
    <p:extLst>
      <p:ext uri="{BB962C8B-B14F-4D97-AF65-F5344CB8AC3E}">
        <p14:creationId xmlns:p14="http://schemas.microsoft.com/office/powerpoint/2010/main" val="18584042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baseline="0" dirty="0" smtClean="0"/>
              <a:t>Er kann sich zwar über SSH einloggen, kann aber selber nicht von dem Server nach außen kommunizieren. Kein Ping, kein Telnet, kein Curl, garnix.</a:t>
            </a:r>
          </a:p>
          <a:p>
            <a:pPr marL="0" marR="0" indent="0" algn="l" defTabSz="914400" rtl="0" eaLnBrk="1" fontAlgn="auto" latinLnBrk="0" hangingPunct="1">
              <a:lnSpc>
                <a:spcPct val="100000"/>
              </a:lnSpc>
              <a:spcBef>
                <a:spcPts val="0"/>
              </a:spcBef>
              <a:spcAft>
                <a:spcPts val="0"/>
              </a:spcAft>
              <a:buClrTx/>
              <a:buSzTx/>
              <a:buFontTx/>
              <a:buNone/>
              <a:tabLst/>
              <a:defRPr/>
            </a:pPr>
            <a:r>
              <a:rPr lang="de-AT" dirty="0" smtClean="0"/>
              <a:t>mit guest_u kann ich festlegen, dass ein User nur seine eigene Webseite editieren</a:t>
            </a:r>
            <a:r>
              <a:rPr lang="de-AT" baseline="0" dirty="0" smtClean="0"/>
              <a:t> darf und sonst nix. </a:t>
            </a:r>
            <a:endParaRPr lang="de-AT"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e-AT" baseline="0" dirty="0" smtClean="0"/>
          </a:p>
          <a:p>
            <a:r>
              <a:rPr lang="de-AT" dirty="0" smtClean="0"/>
              <a:t>Doch</a:t>
            </a:r>
            <a:r>
              <a:rPr lang="de-AT" baseline="0" dirty="0" smtClean="0"/>
              <a:t> bei SELinux geht es auch um eine andere Art von Schutz, nämlich um den Schutz vor Bugs.</a:t>
            </a:r>
            <a:endParaRPr lang="de-AT" dirty="0"/>
          </a:p>
        </p:txBody>
      </p:sp>
      <p:sp>
        <p:nvSpPr>
          <p:cNvPr id="4" name="Slide Number Placeholder 3"/>
          <p:cNvSpPr>
            <a:spLocks noGrp="1"/>
          </p:cNvSpPr>
          <p:nvPr>
            <p:ph type="sldNum" sz="quarter" idx="10"/>
          </p:nvPr>
        </p:nvSpPr>
        <p:spPr/>
        <p:txBody>
          <a:bodyPr/>
          <a:lstStyle/>
          <a:p>
            <a:fld id="{32FD1730-5E6E-4E66-8D39-E872FD9A26D7}" type="slidenum">
              <a:rPr lang="de-AT" smtClean="0"/>
              <a:t>19</a:t>
            </a:fld>
            <a:endParaRPr lang="de-AT"/>
          </a:p>
        </p:txBody>
      </p:sp>
    </p:spTree>
    <p:extLst>
      <p:ext uri="{BB962C8B-B14F-4D97-AF65-F5344CB8AC3E}">
        <p14:creationId xmlns:p14="http://schemas.microsoft.com/office/powerpoint/2010/main" val="1640342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dirty="0" smtClean="0"/>
              <a:t>-sondern</a:t>
            </a:r>
            <a:r>
              <a:rPr lang="de-AT" baseline="0" dirty="0" smtClean="0"/>
              <a:t> die Hintergründe, die man braucht, um so ein System wie SELinux zu verstehen.</a:t>
            </a:r>
          </a:p>
          <a:p>
            <a:r>
              <a:rPr lang="de-AT" baseline="0" dirty="0" smtClean="0"/>
              <a:t>-Erstens weil wir so einiges über Linux selbst lernen können das alleine interessant genug ist und zweitens für den Fall, dass einer der Zuhörer jemals mit SELinux in Berührung kommt und/oder es lernen muss.</a:t>
            </a:r>
          </a:p>
          <a:p>
            <a:endParaRPr lang="de-AT" baseline="0" dirty="0" smtClean="0"/>
          </a:p>
          <a:p>
            <a:r>
              <a:rPr lang="de-AT" dirty="0" smtClean="0"/>
              <a:t>Lernen  wird man es nur dann, wenn man es selber verwendet</a:t>
            </a:r>
          </a:p>
          <a:p>
            <a:r>
              <a:rPr lang="de-AT" dirty="0" smtClean="0"/>
              <a:t>-Aber man kann Lernprozesse stark beschleunigen, indem man sich schon vorher mit den wichtigen Begriffen vertraut macht und die Zusammenhänge versteht</a:t>
            </a:r>
            <a:r>
              <a:rPr lang="de-AT" baseline="0" dirty="0" smtClean="0"/>
              <a:t> - </a:t>
            </a:r>
            <a:r>
              <a:rPr lang="de-AT" dirty="0" smtClean="0"/>
              <a:t>die</a:t>
            </a:r>
            <a:r>
              <a:rPr lang="de-AT" baseline="0" dirty="0" smtClean="0"/>
              <a:t> Funktionsweise!</a:t>
            </a:r>
            <a:endParaRPr lang="de-AT" dirty="0" smtClean="0"/>
          </a:p>
          <a:p>
            <a:r>
              <a:rPr lang="de-AT" dirty="0" smtClean="0"/>
              <a:t>-das heißt auch: Fachbegriffe kommen hier vor, damit dann, wenn ihr das jemals lernen solltet, sie kennt oder sie hier nachschlagen könnt</a:t>
            </a:r>
          </a:p>
        </p:txBody>
      </p:sp>
      <p:sp>
        <p:nvSpPr>
          <p:cNvPr id="4" name="Slide Number Placeholder 3"/>
          <p:cNvSpPr>
            <a:spLocks noGrp="1"/>
          </p:cNvSpPr>
          <p:nvPr>
            <p:ph type="sldNum" sz="quarter" idx="10"/>
          </p:nvPr>
        </p:nvSpPr>
        <p:spPr/>
        <p:txBody>
          <a:bodyPr/>
          <a:lstStyle/>
          <a:p>
            <a:fld id="{32FD1730-5E6E-4E66-8D39-E872FD9A26D7}" type="slidenum">
              <a:rPr lang="de-AT" smtClean="0"/>
              <a:t>2</a:t>
            </a:fld>
            <a:endParaRPr lang="de-AT"/>
          </a:p>
        </p:txBody>
      </p:sp>
    </p:spTree>
    <p:extLst>
      <p:ext uri="{BB962C8B-B14F-4D97-AF65-F5344CB8AC3E}">
        <p14:creationId xmlns:p14="http://schemas.microsoft.com/office/powerpoint/2010/main" val="35467829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dirty="0" smtClean="0"/>
              <a:t>Standardmäßing</a:t>
            </a:r>
            <a:r>
              <a:rPr lang="de-AT" baseline="0" dirty="0" smtClean="0"/>
              <a:t> in Apache habe ich durch Shellshock eine Shell vom User www-data und kann alles im System machen, was der user www-data kann. Das alleine reicht nicht, um das System zu zerstören, aber es reicht, um das System zu einem Spambot zu machen oder zum Teil eines Botnets oder die Seite zu defacen.</a:t>
            </a:r>
          </a:p>
          <a:p>
            <a:endParaRPr lang="de-AT" baseline="0" dirty="0" smtClean="0"/>
          </a:p>
          <a:p>
            <a:r>
              <a:rPr lang="de-AT" dirty="0" smtClean="0"/>
              <a:t>Eine Stunde nach der Veröffentlichung des Bugs gab es so viele infizierte Server,</a:t>
            </a:r>
            <a:r>
              <a:rPr lang="de-AT" baseline="0" dirty="0" smtClean="0"/>
              <a:t> dass diese zu Botnetzen zusammengeschlossen wurden um DDoS-Angriffe durchzuführen</a:t>
            </a:r>
            <a:r>
              <a:rPr lang="de-AT" dirty="0" smtClean="0"/>
              <a:t>.</a:t>
            </a:r>
          </a:p>
          <a:p>
            <a:r>
              <a:rPr lang="de-AT" dirty="0" smtClean="0"/>
              <a:t>„</a:t>
            </a:r>
            <a:r>
              <a:rPr lang="en-US" dirty="0" err="1" smtClean="0"/>
              <a:t>CloudFlare</a:t>
            </a:r>
            <a:r>
              <a:rPr lang="en-US" dirty="0" smtClean="0"/>
              <a:t> said it was tracking approximately 1.5 million attacks and probes per day related to the bug”</a:t>
            </a:r>
            <a:endParaRPr lang="de-AT" baseline="0" dirty="0" smtClean="0"/>
          </a:p>
          <a:p>
            <a:endParaRPr lang="de-AT" baseline="0" dirty="0" smtClean="0"/>
          </a:p>
          <a:p>
            <a:r>
              <a:rPr lang="de-AT" dirty="0" smtClean="0"/>
              <a:t>httpd_sys_script_t ist der Type von FastCGI-Skripten, relevant für Shellshock</a:t>
            </a:r>
          </a:p>
          <a:p>
            <a:r>
              <a:rPr lang="de-AT" dirty="0" smtClean="0"/>
              <a:t>httpd_sys_script_t darf nicht auf Ports lauschen und kann nur auf Port 53 und 389 nach außen kommunizieren.</a:t>
            </a:r>
          </a:p>
          <a:p>
            <a:r>
              <a:rPr lang="de-AT" dirty="0" smtClean="0"/>
              <a:t>Mit SELinux: Kein</a:t>
            </a:r>
            <a:r>
              <a:rPr lang="de-AT" baseline="0" dirty="0" smtClean="0"/>
              <a:t> Backdoor, wo man später wiederkommen kann, kein Spamversand, kein Botnet/DDoS...</a:t>
            </a:r>
            <a:endParaRPr lang="de-AT" dirty="0" smtClean="0"/>
          </a:p>
          <a:p>
            <a:endParaRPr lang="de-AT" dirty="0" smtClean="0"/>
          </a:p>
          <a:p>
            <a:r>
              <a:rPr lang="de-AT" dirty="0" smtClean="0"/>
              <a:t>Web Hosting: PHP-Skripte verwandeln Webseiten in Spam-Schleudern? Geht mit SELinux nicht mehr.</a:t>
            </a:r>
          </a:p>
          <a:p>
            <a:endParaRPr lang="de-AT" dirty="0"/>
          </a:p>
        </p:txBody>
      </p:sp>
      <p:sp>
        <p:nvSpPr>
          <p:cNvPr id="4" name="Slide Number Placeholder 3"/>
          <p:cNvSpPr>
            <a:spLocks noGrp="1"/>
          </p:cNvSpPr>
          <p:nvPr>
            <p:ph type="sldNum" sz="quarter" idx="10"/>
          </p:nvPr>
        </p:nvSpPr>
        <p:spPr/>
        <p:txBody>
          <a:bodyPr/>
          <a:lstStyle/>
          <a:p>
            <a:fld id="{32FD1730-5E6E-4E66-8D39-E872FD9A26D7}" type="slidenum">
              <a:rPr lang="de-AT" smtClean="0"/>
              <a:t>20</a:t>
            </a:fld>
            <a:endParaRPr lang="de-AT"/>
          </a:p>
        </p:txBody>
      </p:sp>
    </p:spTree>
    <p:extLst>
      <p:ext uri="{BB962C8B-B14F-4D97-AF65-F5344CB8AC3E}">
        <p14:creationId xmlns:p14="http://schemas.microsoft.com/office/powerpoint/2010/main" val="11710186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dirty="0" smtClean="0"/>
              <a:t>-Ich möchte meinen Server nicht nur absichern, sondern auch</a:t>
            </a:r>
            <a:r>
              <a:rPr lang="de-AT" baseline="0" dirty="0" smtClean="0"/>
              <a:t> erfahren, wenn sich Programme etwas Unvorhergesehes machen oder bösartig verhalten.</a:t>
            </a:r>
          </a:p>
          <a:p>
            <a:r>
              <a:rPr lang="de-AT" baseline="0" dirty="0" smtClean="0"/>
              <a:t>-SELinux schützt mein System und das Linux Audit Framework protokolliert alle Verstöße gegen die MAC Policy und informiert mich wenn etwas schief läuft.</a:t>
            </a:r>
          </a:p>
          <a:p>
            <a:r>
              <a:rPr lang="de-AT" baseline="0" dirty="0" smtClean="0"/>
              <a:t>-Zusätzlich: Überwachung + Protokollierung von Änderungen in Dateien/Ordnern</a:t>
            </a:r>
          </a:p>
          <a:p>
            <a:endParaRPr lang="en-US" dirty="0" smtClean="0"/>
          </a:p>
          <a:p>
            <a:r>
              <a:rPr lang="en-US" dirty="0" err="1" smtClean="0"/>
              <a:t>ausearch</a:t>
            </a:r>
            <a:r>
              <a:rPr lang="en-US" dirty="0" smtClean="0"/>
              <a:t> -</a:t>
            </a:r>
            <a:r>
              <a:rPr lang="en-US" dirty="0" err="1" smtClean="0"/>
              <a:t>i</a:t>
            </a:r>
            <a:r>
              <a:rPr lang="en-US" dirty="0" smtClean="0"/>
              <a:t> -</a:t>
            </a:r>
            <a:r>
              <a:rPr lang="en-US" dirty="0" err="1" smtClean="0"/>
              <a:t>sv</a:t>
            </a:r>
            <a:r>
              <a:rPr lang="en-US" dirty="0" smtClean="0"/>
              <a:t> no -m </a:t>
            </a:r>
            <a:r>
              <a:rPr lang="en-US" dirty="0" err="1" smtClean="0"/>
              <a:t>avc</a:t>
            </a:r>
            <a:r>
              <a:rPr lang="en-US" dirty="0" smtClean="0"/>
              <a:t> -</a:t>
            </a:r>
            <a:r>
              <a:rPr lang="en-US" dirty="0" err="1" smtClean="0"/>
              <a:t>ts</a:t>
            </a:r>
            <a:r>
              <a:rPr lang="en-US" dirty="0" smtClean="0"/>
              <a:t> today = </a:t>
            </a:r>
            <a:r>
              <a:rPr lang="en-US" dirty="0" err="1" smtClean="0"/>
              <a:t>alle</a:t>
            </a:r>
            <a:r>
              <a:rPr lang="en-US" dirty="0" smtClean="0"/>
              <a:t> </a:t>
            </a:r>
            <a:r>
              <a:rPr lang="en-US" dirty="0" err="1" smtClean="0"/>
              <a:t>versuchten</a:t>
            </a:r>
            <a:r>
              <a:rPr lang="en-US" dirty="0" smtClean="0"/>
              <a:t> </a:t>
            </a:r>
            <a:r>
              <a:rPr lang="en-US" dirty="0" err="1" smtClean="0"/>
              <a:t>Verstöße</a:t>
            </a:r>
            <a:r>
              <a:rPr lang="en-US" dirty="0" smtClean="0"/>
              <a:t> </a:t>
            </a:r>
            <a:r>
              <a:rPr lang="en-US" dirty="0" err="1" smtClean="0"/>
              <a:t>gegen</a:t>
            </a:r>
            <a:r>
              <a:rPr lang="en-US" dirty="0" smtClean="0"/>
              <a:t> die MAC-Policy </a:t>
            </a:r>
            <a:r>
              <a:rPr lang="en-US" dirty="0" err="1" smtClean="0"/>
              <a:t>heute</a:t>
            </a:r>
            <a:r>
              <a:rPr lang="en-US" dirty="0" smtClean="0"/>
              <a:t>,</a:t>
            </a:r>
            <a:r>
              <a:rPr lang="en-US" baseline="0" dirty="0" smtClean="0"/>
              <a:t> die von </a:t>
            </a:r>
            <a:r>
              <a:rPr lang="en-US" baseline="0" dirty="0" err="1" smtClean="0"/>
              <a:t>SELinux</a:t>
            </a:r>
            <a:r>
              <a:rPr lang="en-US" baseline="0" dirty="0" smtClean="0"/>
              <a:t> </a:t>
            </a:r>
            <a:r>
              <a:rPr lang="en-US" baseline="0" dirty="0" err="1" smtClean="0"/>
              <a:t>verhindert</a:t>
            </a:r>
            <a:r>
              <a:rPr lang="en-US" baseline="0" dirty="0" smtClean="0"/>
              <a:t> </a:t>
            </a:r>
            <a:r>
              <a:rPr lang="en-US" baseline="0" dirty="0" err="1" smtClean="0"/>
              <a:t>wurden</a:t>
            </a:r>
            <a:r>
              <a:rPr lang="en-US" baseline="0" dirty="0" smtClean="0"/>
              <a:t>.</a:t>
            </a:r>
          </a:p>
          <a:p>
            <a:endParaRPr lang="en-US" baseline="0" dirty="0" smtClean="0"/>
          </a:p>
          <a:p>
            <a:r>
              <a:rPr lang="en-US" baseline="0" dirty="0" smtClean="0"/>
              <a:t>-</a:t>
            </a:r>
            <a:r>
              <a:rPr lang="en-US" baseline="0" dirty="0" err="1" smtClean="0"/>
              <a:t>mit</a:t>
            </a:r>
            <a:r>
              <a:rPr lang="en-US" baseline="0" dirty="0" smtClean="0"/>
              <a:t> </a:t>
            </a:r>
            <a:r>
              <a:rPr lang="en-US" baseline="0" dirty="0" err="1" smtClean="0"/>
              <a:t>audispd</a:t>
            </a:r>
            <a:r>
              <a:rPr lang="en-US" baseline="0" dirty="0" smtClean="0"/>
              <a:t> </a:t>
            </a:r>
            <a:r>
              <a:rPr lang="en-US" baseline="0" dirty="0" err="1" smtClean="0"/>
              <a:t>schicke</a:t>
            </a:r>
            <a:r>
              <a:rPr lang="en-US" baseline="0" dirty="0" smtClean="0"/>
              <a:t> </a:t>
            </a:r>
            <a:r>
              <a:rPr lang="en-US" baseline="0" dirty="0" err="1" smtClean="0"/>
              <a:t>ich</a:t>
            </a:r>
            <a:r>
              <a:rPr lang="en-US" baseline="0" dirty="0" smtClean="0"/>
              <a:t> </a:t>
            </a:r>
            <a:r>
              <a:rPr lang="en-US" baseline="0" dirty="0" err="1" smtClean="0"/>
              <a:t>alle</a:t>
            </a:r>
            <a:r>
              <a:rPr lang="en-US" baseline="0" dirty="0" smtClean="0"/>
              <a:t> </a:t>
            </a:r>
            <a:r>
              <a:rPr lang="en-US" baseline="0" dirty="0" err="1" smtClean="0"/>
              <a:t>versuchten</a:t>
            </a:r>
            <a:r>
              <a:rPr lang="en-US" baseline="0" dirty="0" smtClean="0"/>
              <a:t> </a:t>
            </a:r>
            <a:r>
              <a:rPr lang="en-US" baseline="0" dirty="0" err="1" smtClean="0"/>
              <a:t>Verstöße</a:t>
            </a:r>
            <a:r>
              <a:rPr lang="en-US" baseline="0" dirty="0" smtClean="0"/>
              <a:t> an </a:t>
            </a:r>
            <a:r>
              <a:rPr lang="en-US" baseline="0" dirty="0" err="1" smtClean="0"/>
              <a:t>einen</a:t>
            </a:r>
            <a:r>
              <a:rPr lang="en-US" baseline="0" dirty="0" smtClean="0"/>
              <a:t> </a:t>
            </a:r>
            <a:r>
              <a:rPr lang="en-US" baseline="0" dirty="0" err="1" smtClean="0"/>
              <a:t>zentralen</a:t>
            </a:r>
            <a:r>
              <a:rPr lang="en-US" baseline="0" dirty="0" smtClean="0"/>
              <a:t> Server, </a:t>
            </a:r>
            <a:r>
              <a:rPr lang="en-US" baseline="0" dirty="0" err="1" smtClean="0"/>
              <a:t>wo</a:t>
            </a:r>
            <a:r>
              <a:rPr lang="en-US" baseline="0" dirty="0" smtClean="0"/>
              <a:t> </a:t>
            </a:r>
            <a:r>
              <a:rPr lang="en-US" baseline="0" dirty="0" err="1" smtClean="0"/>
              <a:t>ich</a:t>
            </a:r>
            <a:r>
              <a:rPr lang="en-US" baseline="0" dirty="0" smtClean="0"/>
              <a:t> </a:t>
            </a:r>
            <a:r>
              <a:rPr lang="en-US" baseline="0" dirty="0" err="1" smtClean="0"/>
              <a:t>sie</a:t>
            </a:r>
            <a:r>
              <a:rPr lang="en-US" baseline="0" dirty="0" smtClean="0"/>
              <a:t> </a:t>
            </a:r>
            <a:r>
              <a:rPr lang="en-US" baseline="0" dirty="0" err="1" smtClean="0"/>
              <a:t>auswerte</a:t>
            </a:r>
            <a:r>
              <a:rPr lang="en-US" baseline="0" dirty="0" smtClean="0"/>
              <a:t>. </a:t>
            </a:r>
            <a:r>
              <a:rPr lang="en-US" baseline="0" dirty="0" err="1" smtClean="0"/>
              <a:t>Sehe</a:t>
            </a:r>
            <a:r>
              <a:rPr lang="en-US" baseline="0" dirty="0" smtClean="0"/>
              <a:t> </a:t>
            </a:r>
            <a:r>
              <a:rPr lang="en-US" baseline="0" dirty="0" err="1" smtClean="0"/>
              <a:t>sofort</a:t>
            </a:r>
            <a:r>
              <a:rPr lang="en-US" baseline="0" dirty="0" smtClean="0"/>
              <a:t>, </a:t>
            </a:r>
            <a:r>
              <a:rPr lang="en-US" baseline="0" dirty="0" err="1" smtClean="0"/>
              <a:t>wenn</a:t>
            </a:r>
            <a:r>
              <a:rPr lang="en-US" baseline="0" dirty="0" smtClean="0"/>
              <a:t> auf </a:t>
            </a:r>
            <a:r>
              <a:rPr lang="en-US" baseline="0" dirty="0" err="1" smtClean="0"/>
              <a:t>irgendeinem</a:t>
            </a:r>
            <a:r>
              <a:rPr lang="en-US" baseline="0" dirty="0" smtClean="0"/>
              <a:t> Server Malware </a:t>
            </a:r>
            <a:r>
              <a:rPr lang="en-US" baseline="0" dirty="0" err="1" smtClean="0"/>
              <a:t>auftaucht</a:t>
            </a:r>
            <a:r>
              <a:rPr lang="en-US" baseline="0" dirty="0" smtClean="0"/>
              <a:t>!</a:t>
            </a:r>
          </a:p>
          <a:p>
            <a:endParaRPr lang="de-AT" dirty="0" smtClean="0"/>
          </a:p>
        </p:txBody>
      </p:sp>
      <p:sp>
        <p:nvSpPr>
          <p:cNvPr id="4" name="Slide Number Placeholder 3"/>
          <p:cNvSpPr>
            <a:spLocks noGrp="1"/>
          </p:cNvSpPr>
          <p:nvPr>
            <p:ph type="sldNum" sz="quarter" idx="10"/>
          </p:nvPr>
        </p:nvSpPr>
        <p:spPr/>
        <p:txBody>
          <a:bodyPr/>
          <a:lstStyle/>
          <a:p>
            <a:fld id="{32FD1730-5E6E-4E66-8D39-E872FD9A26D7}" type="slidenum">
              <a:rPr lang="de-AT" smtClean="0"/>
              <a:t>21</a:t>
            </a:fld>
            <a:endParaRPr lang="de-AT"/>
          </a:p>
        </p:txBody>
      </p:sp>
    </p:spTree>
    <p:extLst>
      <p:ext uri="{BB962C8B-B14F-4D97-AF65-F5344CB8AC3E}">
        <p14:creationId xmlns:p14="http://schemas.microsoft.com/office/powerpoint/2010/main" val="13025300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t>Mächtige</a:t>
            </a:r>
            <a:r>
              <a:rPr lang="en-US" baseline="0" dirty="0" smtClean="0"/>
              <a:t> </a:t>
            </a:r>
            <a:r>
              <a:rPr lang="en-US" baseline="0" dirty="0" err="1" smtClean="0"/>
              <a:t>Kombination</a:t>
            </a:r>
            <a:r>
              <a:rPr lang="en-US"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err="1" smtClean="0"/>
              <a:t>Beispiel</a:t>
            </a:r>
            <a:r>
              <a:rPr lang="en-US" baseline="0" dirty="0" smtClean="0"/>
              <a:t>: </a:t>
            </a:r>
            <a:r>
              <a:rPr lang="en-US" baseline="0" dirty="0" err="1" smtClean="0"/>
              <a:t>Webseite</a:t>
            </a:r>
            <a:r>
              <a:rPr lang="en-US" baseline="0" dirty="0" smtClean="0"/>
              <a:t> </a:t>
            </a:r>
            <a:r>
              <a:rPr lang="en-US" baseline="0" dirty="0" err="1" smtClean="0"/>
              <a:t>gehackt</a:t>
            </a:r>
            <a:r>
              <a:rPr lang="en-US" baseline="0" dirty="0" smtClean="0"/>
              <a:t>, </a:t>
            </a:r>
            <a:r>
              <a:rPr lang="en-US" baseline="0" dirty="0" err="1" smtClean="0"/>
              <a:t>Bösartiges</a:t>
            </a:r>
            <a:r>
              <a:rPr lang="en-US" baseline="0" dirty="0" smtClean="0"/>
              <a:t> PHP-</a:t>
            </a:r>
            <a:r>
              <a:rPr lang="en-US" baseline="0" dirty="0" err="1" smtClean="0"/>
              <a:t>Skript</a:t>
            </a:r>
            <a:r>
              <a:rPr lang="en-US" baseline="0" dirty="0" smtClean="0"/>
              <a:t> </a:t>
            </a:r>
            <a:r>
              <a:rPr lang="en-US" baseline="0" dirty="0" err="1" smtClean="0"/>
              <a:t>versucht</a:t>
            </a:r>
            <a:r>
              <a:rPr lang="en-US" baseline="0" dirty="0" smtClean="0"/>
              <a:t> Mails </a:t>
            </a:r>
            <a:r>
              <a:rPr lang="en-US" baseline="0" dirty="0" err="1" smtClean="0"/>
              <a:t>zu</a:t>
            </a:r>
            <a:r>
              <a:rPr lang="en-US" baseline="0" dirty="0" smtClean="0"/>
              <a:t> </a:t>
            </a:r>
            <a:r>
              <a:rPr lang="en-US" baseline="0" dirty="0" err="1" smtClean="0"/>
              <a:t>verschicken</a:t>
            </a:r>
            <a:r>
              <a:rPr lang="en-US" baseline="0" dirty="0" smtClean="0"/>
              <a:t> -&gt;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err="1" smtClean="0"/>
              <a:t>schlägt</a:t>
            </a:r>
            <a:r>
              <a:rPr lang="en-US" baseline="0" dirty="0" smtClean="0"/>
              <a:t> </a:t>
            </a:r>
            <a:r>
              <a:rPr lang="en-US" baseline="0" dirty="0" err="1" smtClean="0"/>
              <a:t>fehl</a:t>
            </a:r>
            <a:r>
              <a:rPr lang="en-US" baseline="0" dirty="0" smtClean="0"/>
              <a:t> </a:t>
            </a:r>
            <a:r>
              <a:rPr lang="en-US" baseline="0" dirty="0" err="1" smtClean="0"/>
              <a:t>wegen</a:t>
            </a:r>
            <a:r>
              <a:rPr lang="en-US" baseline="0" dirty="0" smtClean="0"/>
              <a:t> </a:t>
            </a:r>
            <a:r>
              <a:rPr lang="en-US" baseline="0" dirty="0" err="1" smtClean="0"/>
              <a:t>SELinux</a:t>
            </a:r>
            <a:r>
              <a:rPr lang="en-US" baseline="0" dirty="0" smtClean="0"/>
              <a:t> und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err="1" smtClean="0"/>
              <a:t>wird</a:t>
            </a:r>
            <a:r>
              <a:rPr lang="en-US" baseline="0" dirty="0" smtClean="0"/>
              <a:t> </a:t>
            </a:r>
            <a:r>
              <a:rPr lang="en-US" baseline="0" dirty="0" err="1" smtClean="0"/>
              <a:t>geloggt</a:t>
            </a:r>
            <a:r>
              <a:rPr lang="en-US" baseline="0" dirty="0" smtClean="0"/>
              <a:t> </a:t>
            </a:r>
            <a:r>
              <a:rPr lang="en-US" baseline="0" dirty="0" err="1" smtClean="0"/>
              <a:t>mit</a:t>
            </a:r>
            <a:r>
              <a:rPr lang="en-US" baseline="0" dirty="0" smtClean="0"/>
              <a:t> </a:t>
            </a:r>
            <a:r>
              <a:rPr lang="en-US" baseline="0" dirty="0" err="1" smtClean="0"/>
              <a:t>dem</a:t>
            </a:r>
            <a:r>
              <a:rPr lang="en-US" baseline="0" dirty="0" smtClean="0"/>
              <a:t> Linux Audit Framework und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der Log </a:t>
            </a:r>
            <a:r>
              <a:rPr lang="en-US" baseline="0" dirty="0" err="1" smtClean="0"/>
              <a:t>vom</a:t>
            </a:r>
            <a:r>
              <a:rPr lang="en-US" baseline="0" dirty="0" smtClean="0"/>
              <a:t> </a:t>
            </a:r>
            <a:r>
              <a:rPr lang="en-US" baseline="0" dirty="0" err="1" smtClean="0"/>
              <a:t>Verstoß</a:t>
            </a:r>
            <a:r>
              <a:rPr lang="en-US" baseline="0" dirty="0" smtClean="0"/>
              <a:t> </a:t>
            </a:r>
            <a:r>
              <a:rPr lang="en-US" baseline="0" dirty="0" err="1" smtClean="0"/>
              <a:t>wird</a:t>
            </a:r>
            <a:r>
              <a:rPr lang="en-US" baseline="0" dirty="0" smtClean="0"/>
              <a:t> an </a:t>
            </a:r>
            <a:r>
              <a:rPr lang="en-US" baseline="0" dirty="0" err="1" smtClean="0"/>
              <a:t>einen</a:t>
            </a:r>
            <a:r>
              <a:rPr lang="en-US" baseline="0" dirty="0" smtClean="0"/>
              <a:t> </a:t>
            </a:r>
            <a:r>
              <a:rPr lang="en-US" baseline="0" dirty="0" err="1" smtClean="0"/>
              <a:t>externen</a:t>
            </a:r>
            <a:r>
              <a:rPr lang="en-US" baseline="0" dirty="0" smtClean="0"/>
              <a:t> Server </a:t>
            </a:r>
            <a:r>
              <a:rPr lang="en-US" baseline="0" dirty="0" err="1" smtClean="0"/>
              <a:t>verschickt</a:t>
            </a:r>
            <a:r>
              <a:rPr lang="en-US" baseline="0" dirty="0" smtClean="0"/>
              <a:t>, der </a:t>
            </a:r>
            <a:r>
              <a:rPr lang="en-US" baseline="0" dirty="0" err="1" smtClean="0"/>
              <a:t>alle</a:t>
            </a:r>
            <a:r>
              <a:rPr lang="en-US" baseline="0" dirty="0" smtClean="0"/>
              <a:t> Logs </a:t>
            </a:r>
            <a:r>
              <a:rPr lang="en-US" baseline="0" dirty="0" err="1" smtClean="0"/>
              <a:t>zusammenführt</a:t>
            </a:r>
            <a:r>
              <a:rPr lang="en-US" baseline="0" dirty="0" smtClean="0"/>
              <a:t> und </a:t>
            </a:r>
            <a:r>
              <a:rPr lang="en-US" baseline="0" dirty="0" err="1" smtClean="0"/>
              <a:t>mich</a:t>
            </a:r>
            <a:r>
              <a:rPr lang="en-US" baseline="0" dirty="0" smtClean="0"/>
              <a:t> </a:t>
            </a:r>
            <a:r>
              <a:rPr lang="en-US" baseline="0" dirty="0" err="1" smtClean="0"/>
              <a:t>benachrichtigt</a:t>
            </a:r>
            <a:r>
              <a:rPr lang="en-US" baseline="0" dirty="0" smtClean="0"/>
              <a:t>.</a:t>
            </a:r>
          </a:p>
          <a:p>
            <a:endParaRPr lang="de-AT" dirty="0" smtClean="0"/>
          </a:p>
          <a:p>
            <a:r>
              <a:rPr lang="de-AT" dirty="0" smtClean="0"/>
              <a:t>Ich möchte euch gerne einen möglichst vollständigen Blick geben, deswegen beschäftigt</a:t>
            </a:r>
            <a:r>
              <a:rPr lang="de-AT" baseline="0" dirty="0" smtClean="0"/>
              <a:t> sich das letzte Kapitel mit Kritik/Problemen/Nachteilen.</a:t>
            </a:r>
            <a:endParaRPr lang="de-AT" dirty="0"/>
          </a:p>
        </p:txBody>
      </p:sp>
      <p:sp>
        <p:nvSpPr>
          <p:cNvPr id="4" name="Slide Number Placeholder 3"/>
          <p:cNvSpPr>
            <a:spLocks noGrp="1"/>
          </p:cNvSpPr>
          <p:nvPr>
            <p:ph type="sldNum" sz="quarter" idx="10"/>
          </p:nvPr>
        </p:nvSpPr>
        <p:spPr/>
        <p:txBody>
          <a:bodyPr/>
          <a:lstStyle/>
          <a:p>
            <a:fld id="{32FD1730-5E6E-4E66-8D39-E872FD9A26D7}" type="slidenum">
              <a:rPr lang="de-AT" smtClean="0"/>
              <a:t>22</a:t>
            </a:fld>
            <a:endParaRPr lang="de-AT"/>
          </a:p>
        </p:txBody>
      </p:sp>
    </p:spTree>
    <p:extLst>
      <p:ext uri="{BB962C8B-B14F-4D97-AF65-F5344CB8AC3E}">
        <p14:creationId xmlns:p14="http://schemas.microsoft.com/office/powerpoint/2010/main" val="37004216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Grund</a:t>
            </a:r>
            <a:r>
              <a:rPr lang="en-US" dirty="0" smtClean="0"/>
              <a:t>: Die</a:t>
            </a:r>
            <a:r>
              <a:rPr lang="en-US" baseline="0" dirty="0" smtClean="0"/>
              <a:t> </a:t>
            </a:r>
            <a:r>
              <a:rPr lang="en-US" baseline="0" dirty="0" err="1" smtClean="0"/>
              <a:t>Interaktionen</a:t>
            </a:r>
            <a:r>
              <a:rPr lang="en-US" baseline="0" dirty="0" smtClean="0"/>
              <a:t> </a:t>
            </a:r>
            <a:r>
              <a:rPr lang="en-US" baseline="0" dirty="0" err="1" smtClean="0"/>
              <a:t>zwischen</a:t>
            </a:r>
            <a:r>
              <a:rPr lang="en-US" baseline="0" dirty="0" smtClean="0"/>
              <a:t> </a:t>
            </a:r>
            <a:r>
              <a:rPr lang="en-US" baseline="0" dirty="0" err="1" smtClean="0"/>
              <a:t>Programmen</a:t>
            </a:r>
            <a:r>
              <a:rPr lang="en-US" baseline="0" dirty="0" smtClean="0"/>
              <a:t>/</a:t>
            </a:r>
            <a:r>
              <a:rPr lang="en-US" baseline="0" dirty="0" err="1" smtClean="0"/>
              <a:t>Usern</a:t>
            </a:r>
            <a:r>
              <a:rPr lang="en-US" baseline="0" dirty="0" smtClean="0"/>
              <a:t> </a:t>
            </a:r>
            <a:r>
              <a:rPr lang="en-US" baseline="0" dirty="0" err="1" smtClean="0"/>
              <a:t>sind</a:t>
            </a:r>
            <a:r>
              <a:rPr lang="en-US" baseline="0" dirty="0" smtClean="0"/>
              <a:t> </a:t>
            </a:r>
            <a:r>
              <a:rPr lang="en-US" baseline="0" dirty="0" err="1" smtClean="0"/>
              <a:t>viel</a:t>
            </a:r>
            <a:r>
              <a:rPr lang="en-US" baseline="0" dirty="0" smtClean="0"/>
              <a:t> </a:t>
            </a:r>
            <a:r>
              <a:rPr lang="en-US" baseline="0" dirty="0" err="1" smtClean="0"/>
              <a:t>komplexer</a:t>
            </a:r>
            <a:r>
              <a:rPr lang="en-US" baseline="0" dirty="0" smtClean="0"/>
              <a:t> </a:t>
            </a:r>
            <a:r>
              <a:rPr lang="en-US" baseline="0" dirty="0" err="1" smtClean="0"/>
              <a:t>als</a:t>
            </a:r>
            <a:r>
              <a:rPr lang="en-US" baseline="0" dirty="0" smtClean="0"/>
              <a:t> auf der Command Line, RHEL/</a:t>
            </a:r>
            <a:r>
              <a:rPr lang="en-US" baseline="0" dirty="0" err="1" smtClean="0"/>
              <a:t>CentOS</a:t>
            </a:r>
            <a:r>
              <a:rPr lang="en-US" baseline="0" dirty="0" smtClean="0"/>
              <a:t> </a:t>
            </a:r>
            <a:r>
              <a:rPr lang="en-US" baseline="0" dirty="0" err="1" smtClean="0"/>
              <a:t>ist</a:t>
            </a:r>
            <a:r>
              <a:rPr lang="en-US" baseline="0" dirty="0" smtClean="0"/>
              <a:t> </a:t>
            </a:r>
            <a:r>
              <a:rPr lang="en-US" baseline="0" dirty="0" err="1" smtClean="0"/>
              <a:t>primär</a:t>
            </a:r>
            <a:r>
              <a:rPr lang="en-US" baseline="0" dirty="0" smtClean="0"/>
              <a:t> </a:t>
            </a:r>
            <a:r>
              <a:rPr lang="en-US" baseline="0" dirty="0" err="1" smtClean="0"/>
              <a:t>für</a:t>
            </a:r>
            <a:r>
              <a:rPr lang="en-US" baseline="0" dirty="0" smtClean="0"/>
              <a:t> Server </a:t>
            </a:r>
            <a:r>
              <a:rPr lang="en-US" baseline="0" dirty="0" err="1" smtClean="0"/>
              <a:t>gebaut</a:t>
            </a:r>
            <a:r>
              <a:rPr lang="en-US" baseline="0" dirty="0" smtClean="0"/>
              <a:t> und </a:t>
            </a:r>
            <a:r>
              <a:rPr lang="en-US" baseline="0" dirty="0" err="1" smtClean="0"/>
              <a:t>nicht</a:t>
            </a:r>
            <a:r>
              <a:rPr lang="en-US" baseline="0" dirty="0" smtClean="0"/>
              <a:t> </a:t>
            </a:r>
            <a:r>
              <a:rPr lang="en-US" baseline="0" dirty="0" err="1" smtClean="0"/>
              <a:t>als</a:t>
            </a:r>
            <a:r>
              <a:rPr lang="en-US" baseline="0" dirty="0" smtClean="0"/>
              <a:t> </a:t>
            </a:r>
            <a:r>
              <a:rPr lang="en-US" baseline="0" dirty="0" err="1" smtClean="0"/>
              <a:t>Konkurrenz</a:t>
            </a:r>
            <a:r>
              <a:rPr lang="en-US" baseline="0" dirty="0" smtClean="0"/>
              <a:t> </a:t>
            </a:r>
            <a:r>
              <a:rPr lang="en-US" baseline="0" dirty="0" err="1" smtClean="0"/>
              <a:t>zu</a:t>
            </a:r>
            <a:r>
              <a:rPr lang="en-US" baseline="0" dirty="0" smtClean="0"/>
              <a:t> Windows</a:t>
            </a:r>
            <a:endParaRPr lang="de-AT" dirty="0" smtClean="0"/>
          </a:p>
          <a:p>
            <a:r>
              <a:rPr lang="en-US" dirty="0" smtClean="0"/>
              <a:t>“</a:t>
            </a:r>
            <a:r>
              <a:rPr lang="en-US" dirty="0" err="1" smtClean="0"/>
              <a:t>SELinux</a:t>
            </a:r>
            <a:r>
              <a:rPr lang="en-US" dirty="0" smtClean="0"/>
              <a:t> policies in Fedora were initially focused on network facing services. However several dozens of desktop software including Firefox, HAL, D-Bus </a:t>
            </a:r>
            <a:r>
              <a:rPr lang="en-US" dirty="0" err="1" smtClean="0"/>
              <a:t>etc</a:t>
            </a:r>
            <a:r>
              <a:rPr lang="en-US" dirty="0" smtClean="0"/>
              <a:t> are protected by default using </a:t>
            </a:r>
            <a:r>
              <a:rPr lang="en-US" dirty="0" err="1" smtClean="0"/>
              <a:t>SELinux</a:t>
            </a:r>
            <a:r>
              <a:rPr lang="en-US" dirty="0" smtClean="0"/>
              <a:t> policies in current releases of Fedora.”</a:t>
            </a:r>
          </a:p>
          <a:p>
            <a:r>
              <a:rPr lang="en-US" dirty="0" smtClean="0"/>
              <a:t>In RHEL/</a:t>
            </a:r>
            <a:r>
              <a:rPr lang="en-US" dirty="0" err="1" smtClean="0"/>
              <a:t>CentOS</a:t>
            </a:r>
            <a:r>
              <a:rPr lang="en-US" dirty="0" smtClean="0"/>
              <a:t> </a:t>
            </a:r>
            <a:r>
              <a:rPr lang="en-US" dirty="0" err="1" smtClean="0"/>
              <a:t>ist</a:t>
            </a:r>
            <a:r>
              <a:rPr lang="en-US" dirty="0" smtClean="0"/>
              <a:t> das </a:t>
            </a:r>
            <a:r>
              <a:rPr lang="en-US" dirty="0" err="1" smtClean="0"/>
              <a:t>nicht</a:t>
            </a:r>
            <a:r>
              <a:rPr lang="en-US" dirty="0" smtClean="0"/>
              <a:t> der Fall, </a:t>
            </a:r>
            <a:r>
              <a:rPr lang="en-US" dirty="0" err="1" smtClean="0"/>
              <a:t>dort</a:t>
            </a:r>
            <a:r>
              <a:rPr lang="en-US" dirty="0" smtClean="0"/>
              <a:t> </a:t>
            </a:r>
            <a:r>
              <a:rPr lang="en-US" dirty="0" err="1" smtClean="0"/>
              <a:t>macht</a:t>
            </a:r>
            <a:r>
              <a:rPr lang="en-US" dirty="0" smtClean="0"/>
              <a:t> </a:t>
            </a:r>
            <a:r>
              <a:rPr lang="en-US" dirty="0" err="1" smtClean="0"/>
              <a:t>SELinux</a:t>
            </a:r>
            <a:r>
              <a:rPr lang="en-US" dirty="0" smtClean="0"/>
              <a:t> auf </a:t>
            </a:r>
            <a:r>
              <a:rPr lang="en-US" dirty="0" err="1" smtClean="0"/>
              <a:t>dem</a:t>
            </a:r>
            <a:r>
              <a:rPr lang="en-US" dirty="0" smtClean="0"/>
              <a:t> Desktop </a:t>
            </a:r>
            <a:r>
              <a:rPr lang="en-US" dirty="0" err="1" smtClean="0"/>
              <a:t>nicht</a:t>
            </a:r>
            <a:r>
              <a:rPr lang="en-US" dirty="0" smtClean="0"/>
              <a:t> </a:t>
            </a:r>
            <a:r>
              <a:rPr lang="en-US" dirty="0" err="1" smtClean="0"/>
              <a:t>sehr</a:t>
            </a:r>
            <a:r>
              <a:rPr lang="en-US" dirty="0" smtClean="0"/>
              <a:t> </a:t>
            </a:r>
            <a:r>
              <a:rPr lang="en-US" dirty="0" err="1" smtClean="0"/>
              <a:t>viel</a:t>
            </a:r>
            <a:r>
              <a:rPr lang="en-US" dirty="0" smtClean="0"/>
              <a: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e-AT" dirty="0" smtClean="0"/>
              <a:t>Nur auf RHEL/CentOS kann SELinux alles (es wird von Red Hat entwickelt)</a:t>
            </a:r>
          </a:p>
          <a:p>
            <a:pPr marL="0" marR="0" indent="0" algn="l" defTabSz="914400" rtl="0" eaLnBrk="1" fontAlgn="auto" latinLnBrk="0" hangingPunct="1">
              <a:lnSpc>
                <a:spcPct val="100000"/>
              </a:lnSpc>
              <a:spcBef>
                <a:spcPts val="0"/>
              </a:spcBef>
              <a:spcAft>
                <a:spcPts val="0"/>
              </a:spcAft>
              <a:buClrTx/>
              <a:buSzTx/>
              <a:buFontTx/>
              <a:buNone/>
              <a:tabLst/>
              <a:defRPr/>
            </a:pPr>
            <a:r>
              <a:rPr lang="de-AT" dirty="0" smtClean="0"/>
              <a:t>In</a:t>
            </a:r>
            <a:r>
              <a:rPr lang="de-AT" baseline="0" dirty="0" smtClean="0"/>
              <a:t> </a:t>
            </a:r>
            <a:r>
              <a:rPr lang="de-AT" dirty="0" smtClean="0"/>
              <a:t>SUSE gibts einen Teil der Funkionenzum</a:t>
            </a:r>
          </a:p>
          <a:p>
            <a:pPr marL="0" marR="0" indent="0" algn="l" defTabSz="914400" rtl="0" eaLnBrk="1" fontAlgn="auto" latinLnBrk="0" hangingPunct="1">
              <a:lnSpc>
                <a:spcPct val="100000"/>
              </a:lnSpc>
              <a:spcBef>
                <a:spcPts val="0"/>
              </a:spcBef>
              <a:spcAft>
                <a:spcPts val="0"/>
              </a:spcAft>
              <a:buClrTx/>
              <a:buSzTx/>
              <a:buFontTx/>
              <a:buNone/>
              <a:tabLst/>
              <a:defRPr/>
            </a:pPr>
            <a:r>
              <a:rPr lang="de-AT" dirty="0" smtClean="0"/>
              <a:t>Debian 8 gibts kein SELinux. G</a:t>
            </a:r>
            <a:r>
              <a:rPr lang="en-US" dirty="0" err="1" smtClean="0"/>
              <a:t>ing</a:t>
            </a:r>
            <a:r>
              <a:rPr lang="en-US" dirty="0" smtClean="0"/>
              <a:t> auf </a:t>
            </a:r>
            <a:r>
              <a:rPr lang="en-US" dirty="0" err="1" smtClean="0"/>
              <a:t>Debian</a:t>
            </a:r>
            <a:r>
              <a:rPr lang="en-US" dirty="0" smtClean="0"/>
              <a:t> 7 </a:t>
            </a:r>
            <a:r>
              <a:rPr lang="en-US" dirty="0" err="1" smtClean="0"/>
              <a:t>aber</a:t>
            </a:r>
            <a:r>
              <a:rPr lang="en-US" dirty="0" smtClean="0"/>
              <a:t> </a:t>
            </a:r>
            <a:r>
              <a:rPr lang="en-US" dirty="0" err="1" smtClean="0"/>
              <a:t>für</a:t>
            </a:r>
            <a:r>
              <a:rPr lang="en-US" dirty="0" smtClean="0"/>
              <a:t> </a:t>
            </a:r>
            <a:r>
              <a:rPr lang="en-US" dirty="0" err="1" smtClean="0"/>
              <a:t>Debian</a:t>
            </a:r>
            <a:r>
              <a:rPr lang="en-US" dirty="0" smtClean="0"/>
              <a:t> 8 hat </a:t>
            </a:r>
            <a:r>
              <a:rPr lang="en-US" dirty="0" err="1" smtClean="0"/>
              <a:t>sich</a:t>
            </a:r>
            <a:r>
              <a:rPr lang="en-US" dirty="0" smtClean="0"/>
              <a:t> </a:t>
            </a:r>
            <a:r>
              <a:rPr lang="en-US" dirty="0" err="1" smtClean="0"/>
              <a:t>nach</a:t>
            </a:r>
            <a:r>
              <a:rPr lang="en-US" dirty="0" smtClean="0"/>
              <a:t> der </a:t>
            </a:r>
            <a:r>
              <a:rPr lang="en-US" dirty="0" err="1" smtClean="0"/>
              <a:t>Umstellung</a:t>
            </a:r>
            <a:r>
              <a:rPr lang="en-US" dirty="0" smtClean="0"/>
              <a:t> auf </a:t>
            </a:r>
            <a:r>
              <a:rPr lang="en-US" dirty="0" err="1" smtClean="0"/>
              <a:t>Systemd</a:t>
            </a:r>
            <a:r>
              <a:rPr lang="en-US" dirty="0" smtClean="0"/>
              <a:t> </a:t>
            </a:r>
            <a:r>
              <a:rPr lang="en-US" dirty="0" err="1" smtClean="0"/>
              <a:t>niemand</a:t>
            </a:r>
            <a:r>
              <a:rPr lang="en-US" dirty="0" smtClean="0"/>
              <a:t> </a:t>
            </a:r>
            <a:r>
              <a:rPr lang="en-US" dirty="0" err="1" smtClean="0"/>
              <a:t>gefunden</a:t>
            </a:r>
            <a:r>
              <a:rPr lang="en-US" dirty="0" smtClean="0"/>
              <a:t>, der die Policies </a:t>
            </a:r>
            <a:r>
              <a:rPr lang="en-US" dirty="0" err="1" smtClean="0"/>
              <a:t>neu</a:t>
            </a:r>
            <a:r>
              <a:rPr lang="en-US" dirty="0" smtClean="0"/>
              <a:t> </a:t>
            </a:r>
            <a:r>
              <a:rPr lang="en-US" dirty="0" err="1" smtClean="0"/>
              <a:t>schreiben</a:t>
            </a:r>
            <a:r>
              <a:rPr lang="en-US" dirty="0" smtClean="0"/>
              <a:t> mag.</a:t>
            </a:r>
          </a:p>
        </p:txBody>
      </p:sp>
      <p:sp>
        <p:nvSpPr>
          <p:cNvPr id="4" name="Slide Number Placeholder 3"/>
          <p:cNvSpPr>
            <a:spLocks noGrp="1"/>
          </p:cNvSpPr>
          <p:nvPr>
            <p:ph type="sldNum" sz="quarter" idx="10"/>
          </p:nvPr>
        </p:nvSpPr>
        <p:spPr/>
        <p:txBody>
          <a:bodyPr/>
          <a:lstStyle/>
          <a:p>
            <a:fld id="{32FD1730-5E6E-4E66-8D39-E872FD9A26D7}" type="slidenum">
              <a:rPr lang="de-AT" smtClean="0"/>
              <a:t>23</a:t>
            </a:fld>
            <a:endParaRPr lang="de-AT"/>
          </a:p>
        </p:txBody>
      </p:sp>
    </p:spTree>
    <p:extLst>
      <p:ext uri="{BB962C8B-B14F-4D97-AF65-F5344CB8AC3E}">
        <p14:creationId xmlns:p14="http://schemas.microsoft.com/office/powerpoint/2010/main" val="13910386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dirty="0" smtClean="0"/>
              <a:t>Es ist kompliziert</a:t>
            </a:r>
            <a:r>
              <a:rPr lang="de-AT" baseline="0" dirty="0" smtClean="0"/>
              <a:t> - die Probleme, die es zu lösen versucht, sind auch kompliziert. Gibt nichts vergleichbares mit dem ich Zugriff auf Systeme besser kontrollieren/beschränken kann, die anderen LSMs können nur Teile von dem was SELinux kann.</a:t>
            </a:r>
          </a:p>
          <a:p>
            <a:endParaRPr lang="de-AT" baseline="0" dirty="0" smtClean="0"/>
          </a:p>
          <a:p>
            <a:r>
              <a:rPr lang="de-AT" baseline="0" smtClean="0"/>
              <a:t>Grsecurity will den Kernel schützen.</a:t>
            </a:r>
            <a:endParaRPr lang="de-AT" dirty="0"/>
          </a:p>
        </p:txBody>
      </p:sp>
      <p:sp>
        <p:nvSpPr>
          <p:cNvPr id="4" name="Slide Number Placeholder 3"/>
          <p:cNvSpPr>
            <a:spLocks noGrp="1"/>
          </p:cNvSpPr>
          <p:nvPr>
            <p:ph type="sldNum" sz="quarter" idx="10"/>
          </p:nvPr>
        </p:nvSpPr>
        <p:spPr/>
        <p:txBody>
          <a:bodyPr/>
          <a:lstStyle/>
          <a:p>
            <a:fld id="{32FD1730-5E6E-4E66-8D39-E872FD9A26D7}" type="slidenum">
              <a:rPr lang="de-AT" smtClean="0"/>
              <a:t>24</a:t>
            </a:fld>
            <a:endParaRPr lang="de-AT"/>
          </a:p>
        </p:txBody>
      </p:sp>
    </p:spTree>
    <p:extLst>
      <p:ext uri="{BB962C8B-B14F-4D97-AF65-F5344CB8AC3E}">
        <p14:creationId xmlns:p14="http://schemas.microsoft.com/office/powerpoint/2010/main" val="19727295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dirty="0" smtClean="0"/>
              <a:t>SELinux</a:t>
            </a:r>
            <a:r>
              <a:rPr lang="de-AT" baseline="0" dirty="0" smtClean="0"/>
              <a:t> ist Teil vom Kernel. Wenn ich einen ausreichend mächtigen Kernel Expliot habe, kann ich alles machen: Das Gerät sofort abstürzen lassen, alle Private Keys aus dem RAM auslesen - und SELinux deaktivieren.</a:t>
            </a:r>
          </a:p>
          <a:p>
            <a:r>
              <a:rPr lang="de-AT" baseline="0" dirty="0" smtClean="0"/>
              <a:t>Gegen diese Kernel Exploits hilft nur Grsecurity, das ist eine Gruppe von Kernel Patches, die diesen sicherer machen sollen.</a:t>
            </a:r>
          </a:p>
          <a:p>
            <a:endParaRPr lang="de-AT" baseline="0" dirty="0" smtClean="0"/>
          </a:p>
          <a:p>
            <a:r>
              <a:rPr lang="de-AT" baseline="0" dirty="0" smtClean="0"/>
              <a:t>Kritik von Grsecuirty-Verfechtern an SELinux ist zum Teil verfehlt, weil: </a:t>
            </a:r>
          </a:p>
          <a:p>
            <a:r>
              <a:rPr lang="de-AT" baseline="0" dirty="0" smtClean="0"/>
              <a:t>SELinux ist ein Linux Security Module, das von jedem Kernel geladen werden kann und es soll den Schaden, den bösartige Programme im Userspace  anrichten, reduzieren oder verhindern. Wenn ich aber direkt den Kernel angreife, kann ich auch SELinux angreifen, weil das ja Teil vom Kernel ist. Im Kernelspace hat man vollständigen Zugriff auf RAM und Hardware.</a:t>
            </a:r>
          </a:p>
          <a:p>
            <a:r>
              <a:rPr lang="de-AT" baseline="0" dirty="0" smtClean="0"/>
              <a:t>Bei Grsecurity geht es dagegen um Kernel Hardening. Grsecurity ist kein Linux Security Module, welches geladen wird, sondern ein ANDERER KERNEL. Grsecurity und SELinux haben komplett unterschiedliche Ansätze, die nicht miteinander vergleichbar sind. Missverständnis resultiert daraus, dass Grsecurity neben dem Kernel Hardening noch ein paar von den Sachen macht, die SELinux kann, nämlich Role Based Access Control (RBAC).</a:t>
            </a:r>
          </a:p>
          <a:p>
            <a:endParaRPr lang="de-AT" baseline="0" dirty="0" smtClean="0"/>
          </a:p>
          <a:p>
            <a:r>
              <a:rPr lang="de-AT" baseline="0" dirty="0" smtClean="0"/>
              <a:t>SELinux versucht gar nicht den Kernel sicherer zu machen.</a:t>
            </a:r>
          </a:p>
          <a:p>
            <a:r>
              <a:rPr lang="de-AT" baseline="0" dirty="0" smtClean="0"/>
              <a:t>Kritik von Grsecurity-Verfechtern richtet sich nicht gegen SELinux, sondern gegen die Tatasche, dass Linus Torvalds oder Red Hat die Grsecurity Kernel Patches nicht integriert haben.</a:t>
            </a:r>
          </a:p>
          <a:p>
            <a:r>
              <a:rPr lang="de-AT" dirty="0" smtClean="0"/>
              <a:t>Kernel-Security</a:t>
            </a:r>
            <a:r>
              <a:rPr lang="de-AT" baseline="0" dirty="0" smtClean="0"/>
              <a:t> ist ein anderes, noch komplizierteres Thema als SELinux:</a:t>
            </a:r>
          </a:p>
          <a:p>
            <a:endParaRPr lang="de-AT" baseline="0" dirty="0" smtClean="0"/>
          </a:p>
          <a:p>
            <a:r>
              <a:rPr lang="en-US" dirty="0" smtClean="0"/>
              <a:t>If we could trust </a:t>
            </a:r>
            <a:r>
              <a:rPr lang="en-US" dirty="0" err="1" smtClean="0"/>
              <a:t>userspace</a:t>
            </a:r>
            <a:r>
              <a:rPr lang="en-US" dirty="0" smtClean="0"/>
              <a:t> applications, we wouldn't need </a:t>
            </a:r>
            <a:r>
              <a:rPr lang="en-US" dirty="0" err="1" smtClean="0"/>
              <a:t>SELinux</a:t>
            </a:r>
            <a:r>
              <a:rPr lang="en-US" dirty="0" smtClean="0"/>
              <a:t>. But we assume that </a:t>
            </a:r>
            <a:r>
              <a:rPr lang="en-US" dirty="0" err="1" smtClean="0"/>
              <a:t>userspace</a:t>
            </a:r>
            <a:r>
              <a:rPr lang="en-US" dirty="0" smtClean="0"/>
              <a:t> code may be buggy, misconfigured or actively hostile, and we use technologies such as </a:t>
            </a:r>
            <a:r>
              <a:rPr lang="en-US" dirty="0" err="1" smtClean="0"/>
              <a:t>SELinux</a:t>
            </a:r>
            <a:r>
              <a:rPr lang="en-US" dirty="0" smtClean="0"/>
              <a:t> or </a:t>
            </a:r>
            <a:r>
              <a:rPr lang="en-US" dirty="0" err="1" smtClean="0"/>
              <a:t>AppArmor</a:t>
            </a:r>
            <a:r>
              <a:rPr lang="en-US" dirty="0" smtClean="0"/>
              <a:t> to restrict its </a:t>
            </a:r>
            <a:r>
              <a:rPr lang="en-US" dirty="0" err="1" smtClean="0"/>
              <a:t>behaviour</a:t>
            </a:r>
            <a:r>
              <a:rPr lang="en-US" dirty="0" smtClean="0"/>
              <a:t>. There's simply too much </a:t>
            </a:r>
            <a:r>
              <a:rPr lang="en-US" dirty="0" err="1" smtClean="0"/>
              <a:t>userspace</a:t>
            </a:r>
            <a:r>
              <a:rPr lang="en-US" dirty="0" smtClean="0"/>
              <a:t> code for us to guarantee that it's all correct, so we do our best to prevent it from doing harm anyway.</a:t>
            </a:r>
          </a:p>
          <a:p>
            <a:r>
              <a:rPr lang="en-US" dirty="0" smtClean="0"/>
              <a:t>This is significantly less true in the kernel. The model up until now has largely been "Fix security bugs as we find them", an approach that fails on two levels:</a:t>
            </a:r>
          </a:p>
          <a:p>
            <a:r>
              <a:rPr lang="en-US" dirty="0" smtClean="0"/>
              <a:t>1) Once we find them and fix them, there's still a window between the fixed version being available and it actually being deployed</a:t>
            </a:r>
          </a:p>
          <a:p>
            <a:r>
              <a:rPr lang="en-US" dirty="0" smtClean="0"/>
              <a:t>2) The forces of good may not be the first ones to find them</a:t>
            </a:r>
            <a:endParaRPr lang="de-AT" dirty="0" smtClean="0"/>
          </a:p>
          <a:p>
            <a:endParaRPr lang="de-AT" dirty="0"/>
          </a:p>
        </p:txBody>
      </p:sp>
      <p:sp>
        <p:nvSpPr>
          <p:cNvPr id="4" name="Slide Number Placeholder 3"/>
          <p:cNvSpPr>
            <a:spLocks noGrp="1"/>
          </p:cNvSpPr>
          <p:nvPr>
            <p:ph type="sldNum" sz="quarter" idx="10"/>
          </p:nvPr>
        </p:nvSpPr>
        <p:spPr/>
        <p:txBody>
          <a:bodyPr/>
          <a:lstStyle/>
          <a:p>
            <a:fld id="{32FD1730-5E6E-4E66-8D39-E872FD9A26D7}" type="slidenum">
              <a:rPr lang="de-AT" smtClean="0"/>
              <a:t>25</a:t>
            </a:fld>
            <a:endParaRPr lang="de-AT"/>
          </a:p>
        </p:txBody>
      </p:sp>
    </p:spTree>
    <p:extLst>
      <p:ext uri="{BB962C8B-B14F-4D97-AF65-F5344CB8AC3E}">
        <p14:creationId xmlns:p14="http://schemas.microsoft.com/office/powerpoint/2010/main" val="37858877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dirty="0" smtClean="0"/>
              <a:t>Gute Security ist in Schichten aufgebaut. </a:t>
            </a:r>
          </a:p>
          <a:p>
            <a:r>
              <a:rPr lang="de-AT" dirty="0" smtClean="0"/>
              <a:t>Hoffe, dass der Vortrag</a:t>
            </a:r>
            <a:r>
              <a:rPr lang="de-AT" baseline="0" dirty="0" smtClean="0"/>
              <a:t> für euch interessant war und dass </a:t>
            </a:r>
            <a:r>
              <a:rPr lang="de-AT" dirty="0" smtClean="0"/>
              <a:t>ich euch davon überzeugen konnte,</a:t>
            </a:r>
            <a:r>
              <a:rPr lang="de-AT" baseline="0" dirty="0" smtClean="0"/>
              <a:t> dass SELinux eine ziemlich mächtige Schicht ist, die einen wertvollen Beitrag leisten kann zur Absicherung von Servern.</a:t>
            </a:r>
          </a:p>
          <a:p>
            <a:endParaRPr lang="de-AT" baseline="0" dirty="0" smtClean="0"/>
          </a:p>
          <a:p>
            <a:r>
              <a:rPr lang="de-AT" baseline="0" dirty="0" smtClean="0"/>
              <a:t>Danke an meinen Arbeitgeber, der es mir erlaubt dass ich mir die Themen mit denen ich mich beschäftige über weite Strecken selber auswählen darf. </a:t>
            </a:r>
          </a:p>
          <a:p>
            <a:r>
              <a:rPr lang="de-AT" baseline="0" dirty="0" smtClean="0"/>
              <a:t>Wenn ihr das interessant gefunden habt und euch gerne mit Linux oder Netzwerken beschäftigt, dann bewirbt euch doch bei uns. Hoffe, der Vortrag hat euch gezeigt, dass man bei uns interessante Sachen machen darf. Lasst euch nicht von der hässlichen Webseite abschrecken, wir arbeiten gerade an einer neuen.</a:t>
            </a:r>
          </a:p>
        </p:txBody>
      </p:sp>
      <p:sp>
        <p:nvSpPr>
          <p:cNvPr id="4" name="Slide Number Placeholder 3"/>
          <p:cNvSpPr>
            <a:spLocks noGrp="1"/>
          </p:cNvSpPr>
          <p:nvPr>
            <p:ph type="sldNum" sz="quarter" idx="10"/>
          </p:nvPr>
        </p:nvSpPr>
        <p:spPr/>
        <p:txBody>
          <a:bodyPr/>
          <a:lstStyle/>
          <a:p>
            <a:fld id="{32FD1730-5E6E-4E66-8D39-E872FD9A26D7}" type="slidenum">
              <a:rPr lang="de-AT" smtClean="0"/>
              <a:t>26</a:t>
            </a:fld>
            <a:endParaRPr lang="de-AT"/>
          </a:p>
        </p:txBody>
      </p:sp>
    </p:spTree>
    <p:extLst>
      <p:ext uri="{BB962C8B-B14F-4D97-AF65-F5344CB8AC3E}">
        <p14:creationId xmlns:p14="http://schemas.microsoft.com/office/powerpoint/2010/main" val="40717311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dirty="0" smtClean="0"/>
          </a:p>
          <a:p>
            <a:endParaRPr lang="de-AT" dirty="0"/>
          </a:p>
        </p:txBody>
      </p:sp>
      <p:sp>
        <p:nvSpPr>
          <p:cNvPr id="4" name="Slide Number Placeholder 3"/>
          <p:cNvSpPr>
            <a:spLocks noGrp="1"/>
          </p:cNvSpPr>
          <p:nvPr>
            <p:ph type="sldNum" sz="quarter" idx="10"/>
          </p:nvPr>
        </p:nvSpPr>
        <p:spPr/>
        <p:txBody>
          <a:bodyPr/>
          <a:lstStyle/>
          <a:p>
            <a:fld id="{32FD1730-5E6E-4E66-8D39-E872FD9A26D7}" type="slidenum">
              <a:rPr lang="de-AT" smtClean="0"/>
              <a:t>27</a:t>
            </a:fld>
            <a:endParaRPr lang="de-AT"/>
          </a:p>
        </p:txBody>
      </p:sp>
    </p:spTree>
    <p:extLst>
      <p:ext uri="{BB962C8B-B14F-4D97-AF65-F5344CB8AC3E}">
        <p14:creationId xmlns:p14="http://schemas.microsoft.com/office/powerpoint/2010/main" val="24244133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AT"/>
          </a:p>
        </p:txBody>
      </p:sp>
      <p:sp>
        <p:nvSpPr>
          <p:cNvPr id="4" name="Slide Number Placeholder 3"/>
          <p:cNvSpPr>
            <a:spLocks noGrp="1"/>
          </p:cNvSpPr>
          <p:nvPr>
            <p:ph type="sldNum" sz="quarter" idx="10"/>
          </p:nvPr>
        </p:nvSpPr>
        <p:spPr/>
        <p:txBody>
          <a:bodyPr/>
          <a:lstStyle/>
          <a:p>
            <a:fld id="{32FD1730-5E6E-4E66-8D39-E872FD9A26D7}" type="slidenum">
              <a:rPr lang="de-AT" smtClean="0"/>
              <a:t>28</a:t>
            </a:fld>
            <a:endParaRPr lang="de-AT"/>
          </a:p>
        </p:txBody>
      </p:sp>
    </p:spTree>
    <p:extLst>
      <p:ext uri="{BB962C8B-B14F-4D97-AF65-F5344CB8AC3E}">
        <p14:creationId xmlns:p14="http://schemas.microsoft.com/office/powerpoint/2010/main" val="3092924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dirty="0" smtClean="0"/>
              <a:t>Wieso gibts das?</a:t>
            </a:r>
          </a:p>
          <a:p>
            <a:r>
              <a:rPr lang="de-AT" dirty="0" smtClean="0"/>
              <a:t>Wie funktioniert</a:t>
            </a:r>
            <a:r>
              <a:rPr lang="de-AT" baseline="0" dirty="0" smtClean="0"/>
              <a:t> es?</a:t>
            </a:r>
          </a:p>
          <a:p>
            <a:r>
              <a:rPr lang="de-AT" baseline="0" dirty="0" smtClean="0"/>
              <a:t>Was kann es alles?</a:t>
            </a:r>
          </a:p>
          <a:p>
            <a:r>
              <a:rPr lang="de-AT" baseline="0" dirty="0" smtClean="0"/>
              <a:t>Was sind die Vor-/Nachteile?</a:t>
            </a:r>
            <a:endParaRPr lang="de-AT" dirty="0"/>
          </a:p>
        </p:txBody>
      </p:sp>
      <p:sp>
        <p:nvSpPr>
          <p:cNvPr id="4" name="Slide Number Placeholder 3"/>
          <p:cNvSpPr>
            <a:spLocks noGrp="1"/>
          </p:cNvSpPr>
          <p:nvPr>
            <p:ph type="sldNum" sz="quarter" idx="10"/>
          </p:nvPr>
        </p:nvSpPr>
        <p:spPr/>
        <p:txBody>
          <a:bodyPr/>
          <a:lstStyle/>
          <a:p>
            <a:fld id="{32FD1730-5E6E-4E66-8D39-E872FD9A26D7}" type="slidenum">
              <a:rPr lang="de-AT" smtClean="0"/>
              <a:t>3</a:t>
            </a:fld>
            <a:endParaRPr lang="de-AT"/>
          </a:p>
        </p:txBody>
      </p:sp>
    </p:spTree>
    <p:extLst>
      <p:ext uri="{BB962C8B-B14F-4D97-AF65-F5344CB8AC3E}">
        <p14:creationId xmlns:p14="http://schemas.microsoft.com/office/powerpoint/2010/main" val="1948027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dirty="0" smtClean="0"/>
              <a:t>DAC Zugriffsentscheidungen werden über Besitz und Identität getroffen.</a:t>
            </a:r>
          </a:p>
          <a:p>
            <a:r>
              <a:rPr lang="de-AT" dirty="0" smtClean="0"/>
              <a:t>„Control of access is based</a:t>
            </a:r>
            <a:r>
              <a:rPr lang="de-AT" baseline="0" dirty="0" smtClean="0"/>
              <a:t> on the discretion of the owner.“</a:t>
            </a:r>
            <a:endParaRPr lang="de-AT" dirty="0" smtClean="0"/>
          </a:p>
          <a:p>
            <a:r>
              <a:rPr lang="de-AT" dirty="0" smtClean="0"/>
              <a:t>„discretionary“ bedeutet, dass das Programm/der User auf alle Dateien zugreifen darf, die ihm gehören und dass es die Zugriffsrechte auf beliebig auf andere übertragen darf. Das Programm/der User selbst</a:t>
            </a:r>
            <a:r>
              <a:rPr lang="de-AT" baseline="0" dirty="0" smtClean="0"/>
              <a:t> entscheidet, was passiert.</a:t>
            </a:r>
            <a:endParaRPr lang="de-AT" dirty="0" smtClean="0"/>
          </a:p>
          <a:p>
            <a:r>
              <a:rPr lang="de-AT" dirty="0" smtClean="0"/>
              <a:t>Ich starte ein Programm als User „root“ und dieses Programm darf alles machen, was der User „root“ machen darf: Der Webserver darf, wenn er als „root“ läuft, alle Dateien lesen/schreiben, die Root lesen/schreiben</a:t>
            </a:r>
            <a:r>
              <a:rPr lang="de-AT" baseline="0" dirty="0" smtClean="0"/>
              <a:t> kann. Er darf auch andere Prozesse starten und ihnen dieselben Rechte geben!</a:t>
            </a:r>
            <a:endParaRPr lang="de-AT" dirty="0"/>
          </a:p>
        </p:txBody>
      </p:sp>
      <p:sp>
        <p:nvSpPr>
          <p:cNvPr id="4" name="Slide Number Placeholder 3"/>
          <p:cNvSpPr>
            <a:spLocks noGrp="1"/>
          </p:cNvSpPr>
          <p:nvPr>
            <p:ph type="sldNum" sz="quarter" idx="10"/>
          </p:nvPr>
        </p:nvSpPr>
        <p:spPr/>
        <p:txBody>
          <a:bodyPr/>
          <a:lstStyle/>
          <a:p>
            <a:fld id="{32FD1730-5E6E-4E66-8D39-E872FD9A26D7}" type="slidenum">
              <a:rPr lang="de-AT" smtClean="0"/>
              <a:t>4</a:t>
            </a:fld>
            <a:endParaRPr lang="de-AT"/>
          </a:p>
        </p:txBody>
      </p:sp>
    </p:spTree>
    <p:extLst>
      <p:ext uri="{BB962C8B-B14F-4D97-AF65-F5344CB8AC3E}">
        <p14:creationId xmlns:p14="http://schemas.microsoft.com/office/powerpoint/2010/main" val="2704674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dirty="0" smtClean="0"/>
              <a:t>Die Rolle des Users? Er soll sich nur um Apache kümmern und um sonst nix.</a:t>
            </a:r>
            <a:r>
              <a:rPr lang="de-AT" baseline="0" dirty="0" smtClean="0"/>
              <a:t> Oder: DAU soll PC nutzen, aber ich möchte nicht, dass er/sie mit irgendwelchen eigefangenen Perl-Skripten den PC zum Teil eines Botnetzes macht.</a:t>
            </a:r>
            <a:endParaRPr lang="de-AT" dirty="0" smtClean="0"/>
          </a:p>
          <a:p>
            <a:r>
              <a:rPr lang="de-AT" dirty="0" smtClean="0"/>
              <a:t>Funktion und Vertrauenswürdigkeit des Programms? Apache muss nicht</a:t>
            </a:r>
            <a:r>
              <a:rPr lang="de-AT" baseline="0" dirty="0" smtClean="0"/>
              <a:t> in</a:t>
            </a:r>
            <a:r>
              <a:rPr lang="de-AT" dirty="0" smtClean="0"/>
              <a:t> /etc/passwd schreiben! Apache sollte man nicht vertrauen. Oder ich möchte ein Programm aus dem Internet ausführen, dem ich nicht vertraue? Bleibt nur a virtuelle Maschine übrig...</a:t>
            </a:r>
          </a:p>
          <a:p>
            <a:r>
              <a:rPr lang="de-AT" dirty="0" smtClean="0"/>
              <a:t>Sensibilität der Daten: Wenn User in Gruppe A UND in Gruppe B, soll</a:t>
            </a:r>
            <a:r>
              <a:rPr lang="de-AT" baseline="0" dirty="0" smtClean="0"/>
              <a:t> er auf Datei C zugreifen</a:t>
            </a:r>
          </a:p>
          <a:p>
            <a:r>
              <a:rPr lang="de-AT" baseline="0" dirty="0" smtClean="0"/>
              <a:t>Integrität der Daten: User soll A soll nur „append“ machen dürfen.</a:t>
            </a:r>
          </a:p>
          <a:p>
            <a:endParaRPr lang="de-AT" baseline="0" dirty="0" smtClean="0"/>
          </a:p>
          <a:p>
            <a:r>
              <a:rPr lang="de-AT" dirty="0" smtClean="0"/>
              <a:t>-um das doch noch zu bekommen, hat man sich Tricks ausgedacht und Unix erweitert. Weiß</a:t>
            </a:r>
            <a:r>
              <a:rPr lang="de-AT" baseline="0" dirty="0" smtClean="0"/>
              <a:t> nicht, ob ich alle habe, möchte aber die, die ich habe kurz überfliegen, damit ihr ein Bild davon bekommt, wie groß dieses Problem ist.</a:t>
            </a:r>
            <a:endParaRPr lang="de-AT" dirty="0"/>
          </a:p>
        </p:txBody>
      </p:sp>
      <p:sp>
        <p:nvSpPr>
          <p:cNvPr id="4" name="Slide Number Placeholder 3"/>
          <p:cNvSpPr>
            <a:spLocks noGrp="1"/>
          </p:cNvSpPr>
          <p:nvPr>
            <p:ph type="sldNum" sz="quarter" idx="10"/>
          </p:nvPr>
        </p:nvSpPr>
        <p:spPr/>
        <p:txBody>
          <a:bodyPr/>
          <a:lstStyle/>
          <a:p>
            <a:fld id="{32FD1730-5E6E-4E66-8D39-E872FD9A26D7}" type="slidenum">
              <a:rPr lang="de-AT" smtClean="0"/>
              <a:t>5</a:t>
            </a:fld>
            <a:endParaRPr lang="de-AT"/>
          </a:p>
        </p:txBody>
      </p:sp>
    </p:spTree>
    <p:extLst>
      <p:ext uri="{BB962C8B-B14F-4D97-AF65-F5344CB8AC3E}">
        <p14:creationId xmlns:p14="http://schemas.microsoft.com/office/powerpoint/2010/main" val="1637309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dirty="0" smtClean="0"/>
              <a:t>fork &amp; setuid(nonroot): Apache, Nginx. Root startet es,</a:t>
            </a:r>
            <a:r>
              <a:rPr lang="de-AT" baseline="0" dirty="0" smtClean="0"/>
              <a:t> doch mit dem Internet kommunizieren nur die Tochterprozesse, die einem anderen User gehören</a:t>
            </a:r>
          </a:p>
          <a:p>
            <a:r>
              <a:rPr lang="de-AT" dirty="0" smtClean="0"/>
              <a:t>Setuid</a:t>
            </a:r>
            <a:r>
              <a:rPr lang="de-AT" baseline="0" dirty="0" smtClean="0"/>
              <a:t> Root ist gefährlich: Datei wird mit Rechten von Root ausgeführt, ist aber world-writable = Rootrechte für World!</a:t>
            </a:r>
          </a:p>
          <a:p>
            <a:r>
              <a:rPr lang="de-AT" dirty="0" smtClean="0"/>
              <a:t>Linux Capabilities:</a:t>
            </a:r>
            <a:r>
              <a:rPr lang="de-AT" baseline="0" dirty="0" smtClean="0"/>
              <a:t> Damit man kein Setuid Root auf /bin/ping hat, gibt man der Datei die Capability ICMP-Pakete zu erzeugen. World-Executable=Alle dürfen die ICMP-Pakete erzeugen, die die Executable hat.</a:t>
            </a:r>
          </a:p>
          <a:p>
            <a:r>
              <a:rPr lang="de-AT" baseline="0" dirty="0" smtClean="0"/>
              <a:t>Extended ACLs: Datei gehört User A, User B darf reinschreiben, User C nur ausführen. Kann „rwx“ für beliebig viele User im System festlegen.</a:t>
            </a:r>
          </a:p>
          <a:p>
            <a:r>
              <a:rPr lang="de-AT" dirty="0" smtClean="0"/>
              <a:t>Extended Attributes sind ein Key-Value Pair, welches an eine Datei angehängt wird. Dort wird gespeichert, welche Capabilities eine Datei hat und welchen Selinux Kontext sie hat:</a:t>
            </a:r>
          </a:p>
          <a:p>
            <a:r>
              <a:rPr lang="de-AT" dirty="0" smtClean="0"/>
              <a:t>Viele,</a:t>
            </a:r>
            <a:r>
              <a:rPr lang="de-AT" baseline="0" dirty="0" smtClean="0"/>
              <a:t> nicht miteinander zusammenhängende Technologien!</a:t>
            </a:r>
          </a:p>
          <a:p>
            <a:r>
              <a:rPr lang="de-AT" baseline="0" dirty="0" smtClean="0"/>
              <a:t>Wir sehen, dass das DAC-Problem relevant ist und dort schon ziemlich viel Energie reingeflossen ist.</a:t>
            </a:r>
            <a:endParaRPr lang="de-AT" dirty="0" smtClean="0"/>
          </a:p>
        </p:txBody>
      </p:sp>
      <p:sp>
        <p:nvSpPr>
          <p:cNvPr id="4" name="Slide Number Placeholder 3"/>
          <p:cNvSpPr>
            <a:spLocks noGrp="1"/>
          </p:cNvSpPr>
          <p:nvPr>
            <p:ph type="sldNum" sz="quarter" idx="10"/>
          </p:nvPr>
        </p:nvSpPr>
        <p:spPr/>
        <p:txBody>
          <a:bodyPr/>
          <a:lstStyle/>
          <a:p>
            <a:fld id="{32FD1730-5E6E-4E66-8D39-E872FD9A26D7}" type="slidenum">
              <a:rPr lang="de-AT" smtClean="0"/>
              <a:t>6</a:t>
            </a:fld>
            <a:endParaRPr lang="de-AT"/>
          </a:p>
        </p:txBody>
      </p:sp>
    </p:spTree>
    <p:extLst>
      <p:ext uri="{BB962C8B-B14F-4D97-AF65-F5344CB8AC3E}">
        <p14:creationId xmlns:p14="http://schemas.microsoft.com/office/powerpoint/2010/main" val="803041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AT" dirty="0" smtClean="0"/>
              <a:t>Ist in Debian 9</a:t>
            </a:r>
            <a:r>
              <a:rPr lang="de-AT" baseline="0" dirty="0" smtClean="0"/>
              <a:t> (Stretch) schon drinnen.</a:t>
            </a:r>
          </a:p>
          <a:p>
            <a:r>
              <a:rPr lang="de-AT" baseline="0" dirty="0" smtClean="0"/>
              <a:t>Firejail ist cool und nützlich aber: Es muss doch möglich sein, etwas zu entwickeln, mit dem man alle 5 Themen behandeln kann ohne sich mit etlichen unterschiedlichen Ansätzen zu beschäftigen, die alle unterschiedlich funktionieren und letztendlich nur einen Teil der 5 Punkte befriedigend lösen zu können.</a:t>
            </a:r>
          </a:p>
        </p:txBody>
      </p:sp>
      <p:sp>
        <p:nvSpPr>
          <p:cNvPr id="4" name="Slide Number Placeholder 3"/>
          <p:cNvSpPr>
            <a:spLocks noGrp="1"/>
          </p:cNvSpPr>
          <p:nvPr>
            <p:ph type="sldNum" sz="quarter" idx="10"/>
          </p:nvPr>
        </p:nvSpPr>
        <p:spPr/>
        <p:txBody>
          <a:bodyPr/>
          <a:lstStyle/>
          <a:p>
            <a:fld id="{32FD1730-5E6E-4E66-8D39-E872FD9A26D7}" type="slidenum">
              <a:rPr lang="de-AT" smtClean="0"/>
              <a:t>7</a:t>
            </a:fld>
            <a:endParaRPr lang="de-AT"/>
          </a:p>
        </p:txBody>
      </p:sp>
    </p:spTree>
    <p:extLst>
      <p:ext uri="{BB962C8B-B14F-4D97-AF65-F5344CB8AC3E}">
        <p14:creationId xmlns:p14="http://schemas.microsoft.com/office/powerpoint/2010/main" val="2261524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8840"/>
            <a:r>
              <a:rPr lang="de-AT" dirty="0" smtClean="0"/>
              <a:t>LSM: Kernel-Modul</a:t>
            </a:r>
            <a:r>
              <a:rPr lang="de-AT" baseline="0" dirty="0" smtClean="0"/>
              <a:t> mit Securityfunktionen i</a:t>
            </a:r>
            <a:r>
              <a:rPr lang="de-AT" dirty="0" smtClean="0"/>
              <a:t>n den Kernel</a:t>
            </a:r>
            <a:r>
              <a:rPr lang="de-AT" baseline="0" dirty="0" smtClean="0"/>
              <a:t> laden, wie einen Treiber.</a:t>
            </a:r>
            <a:r>
              <a:rPr lang="de-AT" dirty="0" smtClean="0"/>
              <a:t> Verschiedene</a:t>
            </a:r>
            <a:r>
              <a:rPr lang="de-AT" baseline="0" dirty="0" smtClean="0"/>
              <a:t> Wege,die 5 Themen zu behandeln: SELinux, AppArmor, Smack, Tomoyo. Bei SELinux bekommt jede Datei ein Label.</a:t>
            </a:r>
          </a:p>
          <a:p>
            <a:pPr defTabSz="958840"/>
            <a:r>
              <a:rPr lang="de-AT" dirty="0" smtClean="0"/>
              <a:t>-Mit SELinux (vereinfacht): Zuerst</a:t>
            </a:r>
            <a:r>
              <a:rPr lang="de-AT" baseline="0" dirty="0" smtClean="0"/>
              <a:t> DAC-Prüfung, dann MAC-Prüfung und erst dann Zugriff</a:t>
            </a:r>
          </a:p>
          <a:p>
            <a:pPr defTabSz="958840"/>
            <a:r>
              <a:rPr lang="de-AT" baseline="0" dirty="0" smtClean="0"/>
              <a:t>-Zuerst rwx (gehörts mir, bin ich in Gruppe oder isses World-Readable), dann schaut man sich das Label des Users (oder Programms was die Handlung durchführen möchte) an und das Label der Zieldatei. Wenn in MAC festgelegt, dass Label A diese Handlung auf Label B durchführen darf, dann erlauben, ansonsten verweigern.</a:t>
            </a:r>
          </a:p>
          <a:p>
            <a:pPr defTabSz="958840"/>
            <a:r>
              <a:rPr lang="de-AT" dirty="0" smtClean="0"/>
              <a:t>-Mit Selinux-LSM wird jedes Mal, wenn auf eine Datei zugegriffen wird oder irgendwas sensibles gemacht, der Syscall abgefangen und mit</a:t>
            </a:r>
            <a:r>
              <a:rPr lang="de-AT" baseline="0" dirty="0" smtClean="0"/>
              <a:t> Labels und zentraler Policy </a:t>
            </a:r>
            <a:r>
              <a:rPr lang="de-AT" dirty="0" smtClean="0"/>
              <a:t>geprüft, ob das gemacht werden darf</a:t>
            </a:r>
          </a:p>
          <a:p>
            <a:endParaRPr lang="de-AT" dirty="0" smtClean="0"/>
          </a:p>
          <a:p>
            <a:r>
              <a:rPr lang="de-AT" dirty="0" smtClean="0"/>
              <a:t>-MAC = Letztentscheidung, ob jemand etwas machen darf ist nicht beim User/Programm, sondern beim System, bei einer zentralen Policy</a:t>
            </a:r>
          </a:p>
          <a:p>
            <a:r>
              <a:rPr lang="de-AT" dirty="0" smtClean="0"/>
              <a:t>-User und Programme können keine Rechte vererben an andere!</a:t>
            </a:r>
          </a:p>
          <a:p>
            <a:r>
              <a:rPr lang="de-AT" dirty="0" smtClean="0"/>
              <a:t>-Beispiel: Postfix/Exim braucht keinen Zugriff auf die Daten von Apache, sondern darf nur auf eigene Dateien zugreifen, die es zum funktionieren braucht.</a:t>
            </a:r>
          </a:p>
          <a:p>
            <a:r>
              <a:rPr lang="de-AT" dirty="0" smtClean="0"/>
              <a:t>-Wie</a:t>
            </a:r>
            <a:r>
              <a:rPr lang="de-AT" baseline="0" dirty="0" smtClean="0"/>
              <a:t> funktioniert diese zentrale Policy? &gt; Erstmal die Extended Attributes</a:t>
            </a:r>
            <a:endParaRPr lang="de-AT" dirty="0" smtClean="0"/>
          </a:p>
          <a:p>
            <a:endParaRPr lang="de-AT" dirty="0" smtClean="0"/>
          </a:p>
          <a:p>
            <a:r>
              <a:rPr lang="de-AT" dirty="0" smtClean="0"/>
              <a:t>Extended Attributes sind Metadaten,</a:t>
            </a:r>
            <a:r>
              <a:rPr lang="de-AT" baseline="0" dirty="0" smtClean="0"/>
              <a:t> die an einer Datei angehängt werden. </a:t>
            </a:r>
          </a:p>
          <a:p>
            <a:r>
              <a:rPr lang="de-AT" dirty="0" smtClean="0"/>
              <a:t>-Mit SELinux hat jede Datei im System so ein Extended Attribute, also ein Key-Value pair. Key-Value</a:t>
            </a:r>
            <a:r>
              <a:rPr lang="de-AT" baseline="0" dirty="0" smtClean="0"/>
              <a:t> ist die einfachste Form einer Datenbank: „Mario Rosic (Key) = 2.3.1987 (Value)</a:t>
            </a:r>
            <a:endParaRPr lang="de-AT" dirty="0" smtClean="0"/>
          </a:p>
          <a:p>
            <a:r>
              <a:rPr lang="de-AT" dirty="0" smtClean="0"/>
              <a:t>-Wegen den Extended Attributes nennt man SELinux auch ein „Labeling System“. </a:t>
            </a:r>
          </a:p>
          <a:p>
            <a:r>
              <a:rPr lang="de-AT" baseline="0" dirty="0" smtClean="0"/>
              <a:t>-Weil in Linux alles eine Datei ist, bekommt alles ein Label, jede Datei, jeder Unix Socket, jedes Gerät in /dev</a:t>
            </a:r>
            <a:endParaRPr lang="de-AT" dirty="0" smtClean="0"/>
          </a:p>
          <a:p>
            <a:endParaRPr lang="de-AT" dirty="0" smtClean="0"/>
          </a:p>
        </p:txBody>
      </p:sp>
      <p:sp>
        <p:nvSpPr>
          <p:cNvPr id="4" name="Slide Number Placeholder 3"/>
          <p:cNvSpPr>
            <a:spLocks noGrp="1"/>
          </p:cNvSpPr>
          <p:nvPr>
            <p:ph type="sldNum" sz="quarter" idx="10"/>
          </p:nvPr>
        </p:nvSpPr>
        <p:spPr/>
        <p:txBody>
          <a:bodyPr/>
          <a:lstStyle/>
          <a:p>
            <a:fld id="{32FD1730-5E6E-4E66-8D39-E872FD9A26D7}" type="slidenum">
              <a:rPr lang="de-AT" smtClean="0"/>
              <a:t>8</a:t>
            </a:fld>
            <a:endParaRPr lang="de-AT"/>
          </a:p>
        </p:txBody>
      </p:sp>
    </p:spTree>
    <p:extLst>
      <p:ext uri="{BB962C8B-B14F-4D97-AF65-F5344CB8AC3E}">
        <p14:creationId xmlns:p14="http://schemas.microsoft.com/office/powerpoint/2010/main" val="2381353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8840">
              <a:defRPr/>
            </a:pPr>
            <a:r>
              <a:rPr lang="de-AT" dirty="0" smtClean="0"/>
              <a:t>In den Extended Attributes wird der SELinux Kontext gespeichert</a:t>
            </a:r>
          </a:p>
          <a:p>
            <a:pPr defTabSz="958840">
              <a:defRPr/>
            </a:pPr>
            <a:r>
              <a:rPr lang="de-AT" dirty="0" smtClean="0"/>
              <a:t>Weil „getfattr“ auf Dauer zu umständlich ist, wurde -Z eingeführt</a:t>
            </a:r>
          </a:p>
        </p:txBody>
      </p:sp>
      <p:sp>
        <p:nvSpPr>
          <p:cNvPr id="4" name="Slide Number Placeholder 3"/>
          <p:cNvSpPr>
            <a:spLocks noGrp="1"/>
          </p:cNvSpPr>
          <p:nvPr>
            <p:ph type="sldNum" sz="quarter" idx="10"/>
          </p:nvPr>
        </p:nvSpPr>
        <p:spPr/>
        <p:txBody>
          <a:bodyPr/>
          <a:lstStyle/>
          <a:p>
            <a:fld id="{32FD1730-5E6E-4E66-8D39-E872FD9A26D7}" type="slidenum">
              <a:rPr lang="de-AT" smtClean="0"/>
              <a:t>9</a:t>
            </a:fld>
            <a:endParaRPr lang="de-AT"/>
          </a:p>
        </p:txBody>
      </p:sp>
    </p:spTree>
    <p:extLst>
      <p:ext uri="{BB962C8B-B14F-4D97-AF65-F5344CB8AC3E}">
        <p14:creationId xmlns:p14="http://schemas.microsoft.com/office/powerpoint/2010/main" val="401664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A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de-AT"/>
          </a:p>
        </p:txBody>
      </p:sp>
      <p:sp>
        <p:nvSpPr>
          <p:cNvPr id="4" name="Date Placeholder 3"/>
          <p:cNvSpPr>
            <a:spLocks noGrp="1"/>
          </p:cNvSpPr>
          <p:nvPr>
            <p:ph type="dt" sz="half" idx="10"/>
          </p:nvPr>
        </p:nvSpPr>
        <p:spPr/>
        <p:txBody>
          <a:bodyPr/>
          <a:lstStyle/>
          <a:p>
            <a:fld id="{A8AE2454-2B25-4173-A64F-42A539FEF0F2}" type="datetimeFigureOut">
              <a:rPr lang="de-AT" smtClean="0"/>
              <a:t>27.04.2016</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B382BECD-7BAA-4BD2-89B8-AB500B09A943}" type="slidenum">
              <a:rPr lang="de-AT" smtClean="0"/>
              <a:t>‹#›</a:t>
            </a:fld>
            <a:endParaRPr lang="de-AT"/>
          </a:p>
        </p:txBody>
      </p:sp>
    </p:spTree>
    <p:extLst>
      <p:ext uri="{BB962C8B-B14F-4D97-AF65-F5344CB8AC3E}">
        <p14:creationId xmlns:p14="http://schemas.microsoft.com/office/powerpoint/2010/main" val="117087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Date Placeholder 3"/>
          <p:cNvSpPr>
            <a:spLocks noGrp="1"/>
          </p:cNvSpPr>
          <p:nvPr>
            <p:ph type="dt" sz="half" idx="10"/>
          </p:nvPr>
        </p:nvSpPr>
        <p:spPr/>
        <p:txBody>
          <a:bodyPr/>
          <a:lstStyle/>
          <a:p>
            <a:fld id="{A8AE2454-2B25-4173-A64F-42A539FEF0F2}" type="datetimeFigureOut">
              <a:rPr lang="de-AT" smtClean="0"/>
              <a:t>27.04.2016</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B382BECD-7BAA-4BD2-89B8-AB500B09A943}" type="slidenum">
              <a:rPr lang="de-AT" smtClean="0"/>
              <a:t>‹#›</a:t>
            </a:fld>
            <a:endParaRPr lang="de-AT"/>
          </a:p>
        </p:txBody>
      </p:sp>
    </p:spTree>
    <p:extLst>
      <p:ext uri="{BB962C8B-B14F-4D97-AF65-F5344CB8AC3E}">
        <p14:creationId xmlns:p14="http://schemas.microsoft.com/office/powerpoint/2010/main" val="60040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de-A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Date Placeholder 3"/>
          <p:cNvSpPr>
            <a:spLocks noGrp="1"/>
          </p:cNvSpPr>
          <p:nvPr>
            <p:ph type="dt" sz="half" idx="10"/>
          </p:nvPr>
        </p:nvSpPr>
        <p:spPr/>
        <p:txBody>
          <a:bodyPr/>
          <a:lstStyle/>
          <a:p>
            <a:fld id="{A8AE2454-2B25-4173-A64F-42A539FEF0F2}" type="datetimeFigureOut">
              <a:rPr lang="de-AT" smtClean="0"/>
              <a:t>27.04.2016</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B382BECD-7BAA-4BD2-89B8-AB500B09A943}" type="slidenum">
              <a:rPr lang="de-AT" smtClean="0"/>
              <a:t>‹#›</a:t>
            </a:fld>
            <a:endParaRPr lang="de-AT"/>
          </a:p>
        </p:txBody>
      </p:sp>
    </p:spTree>
    <p:extLst>
      <p:ext uri="{BB962C8B-B14F-4D97-AF65-F5344CB8AC3E}">
        <p14:creationId xmlns:p14="http://schemas.microsoft.com/office/powerpoint/2010/main" val="2988834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Date Placeholder 3"/>
          <p:cNvSpPr>
            <a:spLocks noGrp="1"/>
          </p:cNvSpPr>
          <p:nvPr>
            <p:ph type="dt" sz="half" idx="10"/>
          </p:nvPr>
        </p:nvSpPr>
        <p:spPr/>
        <p:txBody>
          <a:bodyPr/>
          <a:lstStyle/>
          <a:p>
            <a:fld id="{A8AE2454-2B25-4173-A64F-42A539FEF0F2}" type="datetimeFigureOut">
              <a:rPr lang="de-AT" smtClean="0"/>
              <a:t>27.04.2016</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B382BECD-7BAA-4BD2-89B8-AB500B09A943}" type="slidenum">
              <a:rPr lang="de-AT" smtClean="0"/>
              <a:t>‹#›</a:t>
            </a:fld>
            <a:endParaRPr lang="de-AT"/>
          </a:p>
        </p:txBody>
      </p:sp>
    </p:spTree>
    <p:extLst>
      <p:ext uri="{BB962C8B-B14F-4D97-AF65-F5344CB8AC3E}">
        <p14:creationId xmlns:p14="http://schemas.microsoft.com/office/powerpoint/2010/main" val="11967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A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AE2454-2B25-4173-A64F-42A539FEF0F2}" type="datetimeFigureOut">
              <a:rPr lang="de-AT" smtClean="0"/>
              <a:t>27.04.2016</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B382BECD-7BAA-4BD2-89B8-AB500B09A943}" type="slidenum">
              <a:rPr lang="de-AT" smtClean="0"/>
              <a:t>‹#›</a:t>
            </a:fld>
            <a:endParaRPr lang="de-AT"/>
          </a:p>
        </p:txBody>
      </p:sp>
    </p:spTree>
    <p:extLst>
      <p:ext uri="{BB962C8B-B14F-4D97-AF65-F5344CB8AC3E}">
        <p14:creationId xmlns:p14="http://schemas.microsoft.com/office/powerpoint/2010/main" val="371663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5" name="Date Placeholder 4"/>
          <p:cNvSpPr>
            <a:spLocks noGrp="1"/>
          </p:cNvSpPr>
          <p:nvPr>
            <p:ph type="dt" sz="half" idx="10"/>
          </p:nvPr>
        </p:nvSpPr>
        <p:spPr/>
        <p:txBody>
          <a:bodyPr/>
          <a:lstStyle/>
          <a:p>
            <a:fld id="{A8AE2454-2B25-4173-A64F-42A539FEF0F2}" type="datetimeFigureOut">
              <a:rPr lang="de-AT" smtClean="0"/>
              <a:t>27.04.2016</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B382BECD-7BAA-4BD2-89B8-AB500B09A943}" type="slidenum">
              <a:rPr lang="de-AT" smtClean="0"/>
              <a:t>‹#›</a:t>
            </a:fld>
            <a:endParaRPr lang="de-AT"/>
          </a:p>
        </p:txBody>
      </p:sp>
    </p:spTree>
    <p:extLst>
      <p:ext uri="{BB962C8B-B14F-4D97-AF65-F5344CB8AC3E}">
        <p14:creationId xmlns:p14="http://schemas.microsoft.com/office/powerpoint/2010/main" val="404380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de-A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7" name="Date Placeholder 6"/>
          <p:cNvSpPr>
            <a:spLocks noGrp="1"/>
          </p:cNvSpPr>
          <p:nvPr>
            <p:ph type="dt" sz="half" idx="10"/>
          </p:nvPr>
        </p:nvSpPr>
        <p:spPr/>
        <p:txBody>
          <a:bodyPr/>
          <a:lstStyle/>
          <a:p>
            <a:fld id="{A8AE2454-2B25-4173-A64F-42A539FEF0F2}" type="datetimeFigureOut">
              <a:rPr lang="de-AT" smtClean="0"/>
              <a:t>27.04.2016</a:t>
            </a:fld>
            <a:endParaRPr lang="de-AT"/>
          </a:p>
        </p:txBody>
      </p:sp>
      <p:sp>
        <p:nvSpPr>
          <p:cNvPr id="8" name="Footer Placeholder 7"/>
          <p:cNvSpPr>
            <a:spLocks noGrp="1"/>
          </p:cNvSpPr>
          <p:nvPr>
            <p:ph type="ftr" sz="quarter" idx="11"/>
          </p:nvPr>
        </p:nvSpPr>
        <p:spPr/>
        <p:txBody>
          <a:bodyPr/>
          <a:lstStyle/>
          <a:p>
            <a:endParaRPr lang="de-AT"/>
          </a:p>
        </p:txBody>
      </p:sp>
      <p:sp>
        <p:nvSpPr>
          <p:cNvPr id="9" name="Slide Number Placeholder 8"/>
          <p:cNvSpPr>
            <a:spLocks noGrp="1"/>
          </p:cNvSpPr>
          <p:nvPr>
            <p:ph type="sldNum" sz="quarter" idx="12"/>
          </p:nvPr>
        </p:nvSpPr>
        <p:spPr/>
        <p:txBody>
          <a:bodyPr/>
          <a:lstStyle/>
          <a:p>
            <a:fld id="{B382BECD-7BAA-4BD2-89B8-AB500B09A943}" type="slidenum">
              <a:rPr lang="de-AT" smtClean="0"/>
              <a:t>‹#›</a:t>
            </a:fld>
            <a:endParaRPr lang="de-AT"/>
          </a:p>
        </p:txBody>
      </p:sp>
    </p:spTree>
    <p:extLst>
      <p:ext uri="{BB962C8B-B14F-4D97-AF65-F5344CB8AC3E}">
        <p14:creationId xmlns:p14="http://schemas.microsoft.com/office/powerpoint/2010/main" val="2210756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Date Placeholder 2"/>
          <p:cNvSpPr>
            <a:spLocks noGrp="1"/>
          </p:cNvSpPr>
          <p:nvPr>
            <p:ph type="dt" sz="half" idx="10"/>
          </p:nvPr>
        </p:nvSpPr>
        <p:spPr/>
        <p:txBody>
          <a:bodyPr/>
          <a:lstStyle/>
          <a:p>
            <a:fld id="{A8AE2454-2B25-4173-A64F-42A539FEF0F2}" type="datetimeFigureOut">
              <a:rPr lang="de-AT" smtClean="0"/>
              <a:t>27.04.2016</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B382BECD-7BAA-4BD2-89B8-AB500B09A943}" type="slidenum">
              <a:rPr lang="de-AT" smtClean="0"/>
              <a:t>‹#›</a:t>
            </a:fld>
            <a:endParaRPr lang="de-AT"/>
          </a:p>
        </p:txBody>
      </p:sp>
    </p:spTree>
    <p:extLst>
      <p:ext uri="{BB962C8B-B14F-4D97-AF65-F5344CB8AC3E}">
        <p14:creationId xmlns:p14="http://schemas.microsoft.com/office/powerpoint/2010/main" val="1803729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E2454-2B25-4173-A64F-42A539FEF0F2}" type="datetimeFigureOut">
              <a:rPr lang="de-AT" smtClean="0"/>
              <a:t>27.04.2016</a:t>
            </a:fld>
            <a:endParaRPr lang="de-AT"/>
          </a:p>
        </p:txBody>
      </p:sp>
      <p:sp>
        <p:nvSpPr>
          <p:cNvPr id="3" name="Footer Placeholder 2"/>
          <p:cNvSpPr>
            <a:spLocks noGrp="1"/>
          </p:cNvSpPr>
          <p:nvPr>
            <p:ph type="ftr" sz="quarter" idx="11"/>
          </p:nvPr>
        </p:nvSpPr>
        <p:spPr/>
        <p:txBody>
          <a:bodyPr/>
          <a:lstStyle/>
          <a:p>
            <a:endParaRPr lang="de-AT"/>
          </a:p>
        </p:txBody>
      </p:sp>
      <p:sp>
        <p:nvSpPr>
          <p:cNvPr id="4" name="Slide Number Placeholder 3"/>
          <p:cNvSpPr>
            <a:spLocks noGrp="1"/>
          </p:cNvSpPr>
          <p:nvPr>
            <p:ph type="sldNum" sz="quarter" idx="12"/>
          </p:nvPr>
        </p:nvSpPr>
        <p:spPr/>
        <p:txBody>
          <a:bodyPr/>
          <a:lstStyle/>
          <a:p>
            <a:fld id="{B382BECD-7BAA-4BD2-89B8-AB500B09A943}" type="slidenum">
              <a:rPr lang="de-AT" smtClean="0"/>
              <a:t>‹#›</a:t>
            </a:fld>
            <a:endParaRPr lang="de-AT"/>
          </a:p>
        </p:txBody>
      </p:sp>
    </p:spTree>
    <p:extLst>
      <p:ext uri="{BB962C8B-B14F-4D97-AF65-F5344CB8AC3E}">
        <p14:creationId xmlns:p14="http://schemas.microsoft.com/office/powerpoint/2010/main" val="1391694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A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AE2454-2B25-4173-A64F-42A539FEF0F2}" type="datetimeFigureOut">
              <a:rPr lang="de-AT" smtClean="0"/>
              <a:t>27.04.2016</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B382BECD-7BAA-4BD2-89B8-AB500B09A943}" type="slidenum">
              <a:rPr lang="de-AT" smtClean="0"/>
              <a:t>‹#›</a:t>
            </a:fld>
            <a:endParaRPr lang="de-AT"/>
          </a:p>
        </p:txBody>
      </p:sp>
    </p:spTree>
    <p:extLst>
      <p:ext uri="{BB962C8B-B14F-4D97-AF65-F5344CB8AC3E}">
        <p14:creationId xmlns:p14="http://schemas.microsoft.com/office/powerpoint/2010/main" val="1172963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A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AE2454-2B25-4173-A64F-42A539FEF0F2}" type="datetimeFigureOut">
              <a:rPr lang="de-AT" smtClean="0"/>
              <a:t>27.04.2016</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B382BECD-7BAA-4BD2-89B8-AB500B09A943}" type="slidenum">
              <a:rPr lang="de-AT" smtClean="0"/>
              <a:t>‹#›</a:t>
            </a:fld>
            <a:endParaRPr lang="de-AT"/>
          </a:p>
        </p:txBody>
      </p:sp>
    </p:spTree>
    <p:extLst>
      <p:ext uri="{BB962C8B-B14F-4D97-AF65-F5344CB8AC3E}">
        <p14:creationId xmlns:p14="http://schemas.microsoft.com/office/powerpoint/2010/main" val="1173752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de-A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AE2454-2B25-4173-A64F-42A539FEF0F2}" type="datetimeFigureOut">
              <a:rPr lang="de-AT" smtClean="0"/>
              <a:t>27.04.2016</a:t>
            </a:fld>
            <a:endParaRPr lang="de-A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82BECD-7BAA-4BD2-89B8-AB500B09A943}" type="slidenum">
              <a:rPr lang="de-AT" smtClean="0"/>
              <a:t>‹#›</a:t>
            </a:fld>
            <a:endParaRPr lang="de-AT"/>
          </a:p>
        </p:txBody>
      </p:sp>
    </p:spTree>
    <p:extLst>
      <p:ext uri="{BB962C8B-B14F-4D97-AF65-F5344CB8AC3E}">
        <p14:creationId xmlns:p14="http://schemas.microsoft.com/office/powerpoint/2010/main" val="214865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vortrag@rosicmario.e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hyperlink" Target="http://www.internex.at/"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vortrag@rosicmario.eu"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hyperlink" Target="http://www.internex.at/"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youtube.com/watch?v=3YMSG-lfPfg"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hyperlink" Target="https://outflux.net/slides/2015/ks/security.pdf" TargetMode="External"/><Relationship Id="rId4" Type="http://schemas.openxmlformats.org/officeDocument/2006/relationships/hyperlink" Target="https://people.redhat.com/sgrubb/audit/audit-ids.pdf"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de-AT" dirty="0" smtClean="0"/>
              <a:t>Security-Enhanced Linux (SELinux): Die Hintergründe verstehen</a:t>
            </a:r>
            <a:endParaRPr lang="de-AT" dirty="0"/>
          </a:p>
        </p:txBody>
      </p:sp>
      <p:sp>
        <p:nvSpPr>
          <p:cNvPr id="4" name="TextBox 3"/>
          <p:cNvSpPr txBox="1"/>
          <p:nvPr/>
        </p:nvSpPr>
        <p:spPr>
          <a:xfrm>
            <a:off x="17850" y="3789040"/>
            <a:ext cx="9144000" cy="2031325"/>
          </a:xfrm>
          <a:prstGeom prst="rect">
            <a:avLst/>
          </a:prstGeom>
          <a:noFill/>
        </p:spPr>
        <p:txBody>
          <a:bodyPr wrap="square" rtlCol="0">
            <a:spAutoFit/>
          </a:bodyPr>
          <a:lstStyle/>
          <a:p>
            <a:pPr algn="ctr"/>
            <a:r>
              <a:rPr lang="de-AT" dirty="0" smtClean="0"/>
              <a:t>Mario Rosic </a:t>
            </a:r>
          </a:p>
          <a:p>
            <a:pPr algn="ctr"/>
            <a:r>
              <a:rPr lang="de-AT" dirty="0" smtClean="0"/>
              <a:t>Linuxtage Graz/Wien 2016</a:t>
            </a:r>
          </a:p>
          <a:p>
            <a:pPr algn="ctr"/>
            <a:r>
              <a:rPr lang="de-AT" dirty="0" smtClean="0">
                <a:hlinkClick r:id="rId3"/>
              </a:rPr>
              <a:t>vortrag@rosicmario.eu</a:t>
            </a:r>
            <a:endParaRPr lang="de-AT" dirty="0" smtClean="0"/>
          </a:p>
          <a:p>
            <a:pPr algn="ctr"/>
            <a:endParaRPr lang="de-AT" dirty="0" smtClean="0"/>
          </a:p>
          <a:p>
            <a:pPr algn="ctr"/>
            <a:r>
              <a:rPr lang="de-AT" dirty="0" smtClean="0"/>
              <a:t>Internex GmbH</a:t>
            </a:r>
          </a:p>
          <a:p>
            <a:pPr algn="ctr"/>
            <a:r>
              <a:rPr lang="de-AT" dirty="0" smtClean="0">
                <a:hlinkClick r:id="rId4"/>
              </a:rPr>
              <a:t>www.internex.at</a:t>
            </a:r>
            <a:endParaRPr lang="de-AT" dirty="0"/>
          </a:p>
          <a:p>
            <a:endParaRPr lang="de-AT" dirty="0" smtClean="0"/>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43807" y="5808601"/>
            <a:ext cx="3310135" cy="603827"/>
          </a:xfrm>
          <a:prstGeom prst="rect">
            <a:avLst/>
          </a:prstGeom>
        </p:spPr>
      </p:pic>
    </p:spTree>
    <p:extLst>
      <p:ext uri="{BB962C8B-B14F-4D97-AF65-F5344CB8AC3E}">
        <p14:creationId xmlns:p14="http://schemas.microsoft.com/office/powerpoint/2010/main" val="36731190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a:t>SELinux: Wie es funktioniert</a:t>
            </a:r>
          </a:p>
        </p:txBody>
      </p:sp>
      <p:sp>
        <p:nvSpPr>
          <p:cNvPr id="3" name="Content Placeholder 2"/>
          <p:cNvSpPr>
            <a:spLocks noGrp="1"/>
          </p:cNvSpPr>
          <p:nvPr>
            <p:ph idx="1"/>
          </p:nvPr>
        </p:nvSpPr>
        <p:spPr/>
        <p:txBody>
          <a:bodyPr/>
          <a:lstStyle/>
          <a:p>
            <a:r>
              <a:rPr lang="de-AT" sz="4000" dirty="0" smtClean="0"/>
              <a:t>ls -Z</a:t>
            </a:r>
          </a:p>
          <a:p>
            <a:r>
              <a:rPr lang="de-AT" sz="4000" dirty="0" smtClean="0"/>
              <a:t>ps -Z</a:t>
            </a:r>
          </a:p>
          <a:p>
            <a:r>
              <a:rPr lang="de-AT" sz="4000" dirty="0" smtClean="0"/>
              <a:t>id -Z</a:t>
            </a:r>
          </a:p>
          <a:p>
            <a:r>
              <a:rPr lang="de-AT" sz="4000" dirty="0" smtClean="0"/>
              <a:t>...</a:t>
            </a:r>
          </a:p>
          <a:p>
            <a:endParaRPr lang="de-AT" dirty="0"/>
          </a:p>
        </p:txBody>
      </p:sp>
    </p:spTree>
    <p:extLst>
      <p:ext uri="{BB962C8B-B14F-4D97-AF65-F5344CB8AC3E}">
        <p14:creationId xmlns:p14="http://schemas.microsoft.com/office/powerpoint/2010/main" val="13166538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a:t>SELinux: Wie es funktioniert</a:t>
            </a:r>
          </a:p>
        </p:txBody>
      </p:sp>
      <p:sp>
        <p:nvSpPr>
          <p:cNvPr id="3" name="Content Placeholder 2"/>
          <p:cNvSpPr>
            <a:spLocks noGrp="1"/>
          </p:cNvSpPr>
          <p:nvPr>
            <p:ph idx="1"/>
          </p:nvPr>
        </p:nvSpPr>
        <p:spPr/>
        <p:txBody>
          <a:bodyPr/>
          <a:lstStyle/>
          <a:p>
            <a:endParaRPr lang="en-US" dirty="0" smtClean="0"/>
          </a:p>
          <a:p>
            <a:r>
              <a:rPr lang="en-US" sz="4000" dirty="0" err="1" smtClean="0"/>
              <a:t>ls</a:t>
            </a:r>
            <a:r>
              <a:rPr lang="en-US" sz="4000" dirty="0" smtClean="0"/>
              <a:t> -Z .</a:t>
            </a:r>
            <a:r>
              <a:rPr lang="en-US" sz="4000" dirty="0" err="1" smtClean="0"/>
              <a:t>ssh</a:t>
            </a:r>
            <a:r>
              <a:rPr lang="en-US" sz="4000" dirty="0" smtClean="0"/>
              <a:t>/</a:t>
            </a:r>
            <a:r>
              <a:rPr lang="en-US" sz="4000" dirty="0" err="1" smtClean="0"/>
              <a:t>authorized_keys</a:t>
            </a:r>
            <a:r>
              <a:rPr lang="en-US" sz="4000" dirty="0" smtClean="0"/>
              <a:t> </a:t>
            </a:r>
            <a:br>
              <a:rPr lang="en-US" sz="4000" dirty="0" smtClean="0"/>
            </a:br>
            <a:r>
              <a:rPr lang="en-US" sz="4000" dirty="0" smtClean="0"/>
              <a:t>-</a:t>
            </a:r>
            <a:r>
              <a:rPr lang="en-US" sz="4000" dirty="0" err="1" smtClean="0"/>
              <a:t>rw</a:t>
            </a:r>
            <a:r>
              <a:rPr lang="en-US" sz="4000" dirty="0" smtClean="0"/>
              <a:t>-------. root </a:t>
            </a:r>
            <a:r>
              <a:rPr lang="en-US" sz="4000" dirty="0" err="1" smtClean="0"/>
              <a:t>root</a:t>
            </a:r>
            <a:r>
              <a:rPr lang="en-US" sz="4000" dirty="0" smtClean="0"/>
              <a:t> </a:t>
            </a:r>
            <a:r>
              <a:rPr lang="en-US" sz="4000" b="1" dirty="0" smtClean="0"/>
              <a:t>system_u:object_r:ssh_home_t:s0</a:t>
            </a:r>
            <a:r>
              <a:rPr lang="en-US" sz="4000" dirty="0" smtClean="0"/>
              <a:t>  .</a:t>
            </a:r>
            <a:r>
              <a:rPr lang="en-US" sz="4000" dirty="0" err="1" smtClean="0"/>
              <a:t>ssh</a:t>
            </a:r>
            <a:r>
              <a:rPr lang="en-US" sz="4000" dirty="0" smtClean="0"/>
              <a:t>/</a:t>
            </a:r>
            <a:r>
              <a:rPr lang="en-US" sz="4000" dirty="0" err="1" smtClean="0"/>
              <a:t>authorized_keys</a:t>
            </a:r>
            <a:endParaRPr lang="en-US" sz="4000" dirty="0" smtClean="0"/>
          </a:p>
          <a:p>
            <a:endParaRPr lang="de-AT" dirty="0"/>
          </a:p>
        </p:txBody>
      </p:sp>
    </p:spTree>
    <p:extLst>
      <p:ext uri="{BB962C8B-B14F-4D97-AF65-F5344CB8AC3E}">
        <p14:creationId xmlns:p14="http://schemas.microsoft.com/office/powerpoint/2010/main" val="142658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a:t>SELinux: Wie es funktioniert</a:t>
            </a:r>
          </a:p>
        </p:txBody>
      </p:sp>
      <p:sp>
        <p:nvSpPr>
          <p:cNvPr id="3" name="Content Placeholder 2"/>
          <p:cNvSpPr>
            <a:spLocks noGrp="1"/>
          </p:cNvSpPr>
          <p:nvPr>
            <p:ph idx="1"/>
          </p:nvPr>
        </p:nvSpPr>
        <p:spPr/>
        <p:txBody>
          <a:bodyPr/>
          <a:lstStyle/>
          <a:p>
            <a:endParaRPr lang="de-AT" dirty="0" smtClean="0"/>
          </a:p>
          <a:p>
            <a:endParaRPr lang="de-AT" dirty="0"/>
          </a:p>
          <a:p>
            <a:r>
              <a:rPr lang="de-AT" sz="4000" dirty="0" smtClean="0">
                <a:latin typeface="+mj-lt"/>
              </a:rPr>
              <a:t>hans@d </a:t>
            </a:r>
            <a:r>
              <a:rPr lang="de-AT" sz="4000" dirty="0">
                <a:latin typeface="+mj-lt"/>
              </a:rPr>
              <a:t>~ $ id –Z</a:t>
            </a:r>
          </a:p>
          <a:p>
            <a:pPr marL="0" indent="0">
              <a:buNone/>
            </a:pPr>
            <a:r>
              <a:rPr lang="de-AT" sz="4000" dirty="0" smtClean="0">
                <a:latin typeface="+mj-lt"/>
              </a:rPr>
              <a:t>   guest_u:guest_r:guest_t:s0</a:t>
            </a:r>
            <a:endParaRPr lang="de-AT" sz="4000" dirty="0">
              <a:latin typeface="+mj-lt"/>
            </a:endParaRPr>
          </a:p>
          <a:p>
            <a:endParaRPr lang="de-AT" dirty="0"/>
          </a:p>
        </p:txBody>
      </p:sp>
    </p:spTree>
    <p:extLst>
      <p:ext uri="{BB962C8B-B14F-4D97-AF65-F5344CB8AC3E}">
        <p14:creationId xmlns:p14="http://schemas.microsoft.com/office/powerpoint/2010/main" val="9092620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AT" dirty="0" smtClean="0"/>
              <a:t>Labels für User: guest_u:guest_r:guest_t:s0</a:t>
            </a:r>
            <a:endParaRPr lang="de-AT" dirty="0"/>
          </a:p>
        </p:txBody>
      </p:sp>
      <p:sp>
        <p:nvSpPr>
          <p:cNvPr id="3" name="Content Placeholder 2"/>
          <p:cNvSpPr>
            <a:spLocks noGrp="1"/>
          </p:cNvSpPr>
          <p:nvPr>
            <p:ph idx="1"/>
          </p:nvPr>
        </p:nvSpPr>
        <p:spPr/>
        <p:txBody>
          <a:bodyPr>
            <a:normAutofit/>
          </a:bodyPr>
          <a:lstStyle/>
          <a:p>
            <a:r>
              <a:rPr lang="de-AT" dirty="0" smtClean="0"/>
              <a:t>Linux-User </a:t>
            </a:r>
            <a:r>
              <a:rPr lang="de-AT" dirty="0"/>
              <a:t>“hans”</a:t>
            </a:r>
          </a:p>
          <a:p>
            <a:pPr marL="0" indent="0">
              <a:buNone/>
            </a:pPr>
            <a:r>
              <a:rPr lang="de-AT" dirty="0"/>
              <a:t>	v </a:t>
            </a:r>
          </a:p>
          <a:p>
            <a:r>
              <a:rPr lang="de-AT" dirty="0"/>
              <a:t>SELinux-User guest_u</a:t>
            </a:r>
          </a:p>
          <a:p>
            <a:pPr marL="0" indent="0">
              <a:buNone/>
            </a:pPr>
            <a:r>
              <a:rPr lang="de-AT" dirty="0"/>
              <a:t>	v </a:t>
            </a:r>
          </a:p>
          <a:p>
            <a:r>
              <a:rPr lang="de-AT" dirty="0"/>
              <a:t>SELinux-Rolle guest_r</a:t>
            </a:r>
          </a:p>
          <a:p>
            <a:pPr marL="0" indent="0">
              <a:buNone/>
            </a:pPr>
            <a:r>
              <a:rPr lang="de-AT" dirty="0"/>
              <a:t>	v</a:t>
            </a:r>
          </a:p>
          <a:p>
            <a:r>
              <a:rPr lang="de-AT" dirty="0"/>
              <a:t>SELinux Type (+ Level) guest_t:s0</a:t>
            </a:r>
          </a:p>
          <a:p>
            <a:endParaRPr lang="de-AT" dirty="0"/>
          </a:p>
          <a:p>
            <a:pPr marL="0" indent="0">
              <a:buNone/>
            </a:pPr>
            <a:endParaRPr lang="de-AT" dirty="0"/>
          </a:p>
        </p:txBody>
      </p:sp>
    </p:spTree>
    <p:extLst>
      <p:ext uri="{BB962C8B-B14F-4D97-AF65-F5344CB8AC3E}">
        <p14:creationId xmlns:p14="http://schemas.microsoft.com/office/powerpoint/2010/main" val="2159370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AT" dirty="0" smtClean="0"/>
              <a:t>Labels für alles Andere</a:t>
            </a:r>
            <a:endParaRPr lang="de-AT" dirty="0"/>
          </a:p>
        </p:txBody>
      </p:sp>
      <p:sp>
        <p:nvSpPr>
          <p:cNvPr id="3" name="Content Placeholder 2"/>
          <p:cNvSpPr>
            <a:spLocks noGrp="1"/>
          </p:cNvSpPr>
          <p:nvPr>
            <p:ph idx="1"/>
          </p:nvPr>
        </p:nvSpPr>
        <p:spPr/>
        <p:txBody>
          <a:bodyPr/>
          <a:lstStyle/>
          <a:p>
            <a:r>
              <a:rPr lang="de-AT" dirty="0" smtClean="0">
                <a:latin typeface="+mj-lt"/>
              </a:rPr>
              <a:t>ls </a:t>
            </a:r>
            <a:r>
              <a:rPr lang="de-AT" dirty="0">
                <a:latin typeface="+mj-lt"/>
              </a:rPr>
              <a:t>-Z /</a:t>
            </a:r>
            <a:r>
              <a:rPr lang="de-AT" dirty="0" smtClean="0">
                <a:latin typeface="+mj-lt"/>
              </a:rPr>
              <a:t>usr/sbin/sshd</a:t>
            </a:r>
            <a:br>
              <a:rPr lang="de-AT" dirty="0" smtClean="0">
                <a:latin typeface="+mj-lt"/>
              </a:rPr>
            </a:br>
            <a:r>
              <a:rPr lang="de-AT" dirty="0" smtClean="0">
                <a:latin typeface="+mj-lt"/>
              </a:rPr>
              <a:t>-rwxr-xr-x</a:t>
            </a:r>
            <a:r>
              <a:rPr lang="de-AT" dirty="0">
                <a:latin typeface="+mj-lt"/>
              </a:rPr>
              <a:t>. root root system_u:object_r:</a:t>
            </a:r>
            <a:r>
              <a:rPr lang="de-AT" b="1" dirty="0">
                <a:latin typeface="+mj-lt"/>
              </a:rPr>
              <a:t>sshd_exec_t:s0</a:t>
            </a:r>
            <a:r>
              <a:rPr lang="de-AT" dirty="0">
                <a:latin typeface="+mj-lt"/>
              </a:rPr>
              <a:t> /</a:t>
            </a:r>
            <a:r>
              <a:rPr lang="de-AT" dirty="0" smtClean="0">
                <a:latin typeface="+mj-lt"/>
              </a:rPr>
              <a:t>usr/sbin/sshd</a:t>
            </a:r>
          </a:p>
          <a:p>
            <a:endParaRPr lang="de-AT" dirty="0">
              <a:latin typeface="+mj-lt"/>
            </a:endParaRPr>
          </a:p>
          <a:p>
            <a:r>
              <a:rPr lang="de-AT" dirty="0"/>
              <a:t>Access </a:t>
            </a:r>
            <a:r>
              <a:rPr lang="de-AT" dirty="0" smtClean="0"/>
              <a:t>Vector</a:t>
            </a:r>
            <a:r>
              <a:rPr lang="de-AT" dirty="0"/>
              <a:t>s</a:t>
            </a:r>
            <a:endParaRPr lang="de-AT" dirty="0">
              <a:latin typeface="+mj-lt"/>
            </a:endParaRPr>
          </a:p>
        </p:txBody>
      </p:sp>
    </p:spTree>
    <p:extLst>
      <p:ext uri="{BB962C8B-B14F-4D97-AF65-F5344CB8AC3E}">
        <p14:creationId xmlns:p14="http://schemas.microsoft.com/office/powerpoint/2010/main" val="40149361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AT" dirty="0"/>
              <a:t>SELinux: </a:t>
            </a:r>
            <a:r>
              <a:rPr lang="de-AT" dirty="0" smtClean="0"/>
              <a:t>Access Vectors</a:t>
            </a:r>
            <a:endParaRPr lang="de-AT" dirty="0"/>
          </a:p>
        </p:txBody>
      </p:sp>
      <p:sp>
        <p:nvSpPr>
          <p:cNvPr id="3" name="Content Placeholder 2"/>
          <p:cNvSpPr>
            <a:spLocks noGrp="1"/>
          </p:cNvSpPr>
          <p:nvPr>
            <p:ph idx="1"/>
          </p:nvPr>
        </p:nvSpPr>
        <p:spPr/>
        <p:txBody>
          <a:bodyPr/>
          <a:lstStyle/>
          <a:p>
            <a:endParaRPr lang="de-AT" sz="2400" dirty="0" smtClean="0"/>
          </a:p>
          <a:p>
            <a:endParaRPr lang="de-AT" sz="2400" dirty="0"/>
          </a:p>
          <a:p>
            <a:endParaRPr lang="de-AT" sz="2400" dirty="0" smtClean="0"/>
          </a:p>
          <a:p>
            <a:r>
              <a:rPr lang="de-AT" sz="2800" dirty="0" smtClean="0"/>
              <a:t>allow </a:t>
            </a:r>
            <a:r>
              <a:rPr lang="de-AT" sz="2800" dirty="0"/>
              <a:t>sshd_t etc_t : file { ioctl read getattr lock open } </a:t>
            </a:r>
          </a:p>
          <a:p>
            <a:r>
              <a:rPr lang="de-AT" sz="2800" dirty="0"/>
              <a:t>allow sshd_t etc_t : dir { ioctl read getattr lock search open } ; </a:t>
            </a:r>
          </a:p>
          <a:p>
            <a:endParaRPr lang="de-AT" dirty="0"/>
          </a:p>
        </p:txBody>
      </p:sp>
    </p:spTree>
    <p:extLst>
      <p:ext uri="{BB962C8B-B14F-4D97-AF65-F5344CB8AC3E}">
        <p14:creationId xmlns:p14="http://schemas.microsoft.com/office/powerpoint/2010/main" val="17310896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SELinux: Access Vectors</a:t>
            </a:r>
            <a:endParaRPr lang="de-AT" dirty="0"/>
          </a:p>
        </p:txBody>
      </p:sp>
      <p:sp>
        <p:nvSpPr>
          <p:cNvPr id="3" name="Content Placeholder 2"/>
          <p:cNvSpPr>
            <a:spLocks noGrp="1"/>
          </p:cNvSpPr>
          <p:nvPr>
            <p:ph idx="1"/>
          </p:nvPr>
        </p:nvSpPr>
        <p:spPr>
          <a:xfrm>
            <a:off x="457200" y="1600200"/>
            <a:ext cx="8507288" cy="4525963"/>
          </a:xfrm>
        </p:spPr>
        <p:txBody>
          <a:bodyPr>
            <a:normAutofit/>
          </a:bodyPr>
          <a:lstStyle/>
          <a:p>
            <a:r>
              <a:rPr lang="de-AT" dirty="0" smtClean="0"/>
              <a:t>ls -Z </a:t>
            </a:r>
            <a:r>
              <a:rPr lang="de-AT" dirty="0"/>
              <a:t>/</a:t>
            </a:r>
            <a:r>
              <a:rPr lang="de-AT" dirty="0" smtClean="0"/>
              <a:t>var/www/</a:t>
            </a:r>
            <a:br>
              <a:rPr lang="de-AT" dirty="0" smtClean="0"/>
            </a:br>
            <a:r>
              <a:rPr lang="de-AT" sz="2700" dirty="0" smtClean="0"/>
              <a:t>drwxr-xr-x</a:t>
            </a:r>
            <a:r>
              <a:rPr lang="de-AT" sz="2700" dirty="0"/>
              <a:t>. root root </a:t>
            </a:r>
            <a:r>
              <a:rPr lang="de-AT" sz="2700" dirty="0" smtClean="0"/>
              <a:t>system_u:object_r:httpd_sys_content_t:s0</a:t>
            </a:r>
            <a:br>
              <a:rPr lang="de-AT" sz="2700" dirty="0" smtClean="0"/>
            </a:br>
            <a:r>
              <a:rPr lang="de-AT" sz="2700" dirty="0" smtClean="0"/>
              <a:t>html</a:t>
            </a:r>
          </a:p>
          <a:p>
            <a:endParaRPr lang="de-AT" sz="2900" dirty="0"/>
          </a:p>
          <a:p>
            <a:r>
              <a:rPr lang="de-AT" dirty="0" smtClean="0"/>
              <a:t>sesearch </a:t>
            </a:r>
            <a:r>
              <a:rPr lang="de-AT" dirty="0"/>
              <a:t>-A -s httpd_t | grep </a:t>
            </a:r>
            <a:r>
              <a:rPr lang="de-AT" dirty="0" smtClean="0"/>
              <a:t>httpd_sys_cont</a:t>
            </a:r>
            <a:br>
              <a:rPr lang="de-AT" dirty="0" smtClean="0"/>
            </a:br>
            <a:r>
              <a:rPr lang="de-AT" sz="2700" dirty="0" smtClean="0"/>
              <a:t>[...]</a:t>
            </a:r>
            <a:br>
              <a:rPr lang="de-AT" sz="2700" dirty="0" smtClean="0"/>
            </a:br>
            <a:r>
              <a:rPr lang="de-AT" sz="2700" dirty="0" smtClean="0"/>
              <a:t>allow httpd_t httpd_sys_content_t : dir { ioctl read write getattr lock add_name remove_name search open } ;</a:t>
            </a:r>
            <a:endParaRPr lang="de-AT" sz="2700" dirty="0"/>
          </a:p>
        </p:txBody>
      </p:sp>
    </p:spTree>
    <p:extLst>
      <p:ext uri="{BB962C8B-B14F-4D97-AF65-F5344CB8AC3E}">
        <p14:creationId xmlns:p14="http://schemas.microsoft.com/office/powerpoint/2010/main" val="36996810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a:t>SELinux: Access Vectors</a:t>
            </a:r>
          </a:p>
        </p:txBody>
      </p:sp>
      <p:sp>
        <p:nvSpPr>
          <p:cNvPr id="3" name="Content Placeholder 2"/>
          <p:cNvSpPr>
            <a:spLocks noGrp="1"/>
          </p:cNvSpPr>
          <p:nvPr>
            <p:ph idx="1"/>
          </p:nvPr>
        </p:nvSpPr>
        <p:spPr>
          <a:xfrm>
            <a:off x="457200" y="1600200"/>
            <a:ext cx="8435280" cy="4525963"/>
          </a:xfrm>
        </p:spPr>
        <p:txBody>
          <a:bodyPr/>
          <a:lstStyle/>
          <a:p>
            <a:r>
              <a:rPr lang="de-AT" dirty="0"/>
              <a:t>ls -Z /</a:t>
            </a:r>
            <a:r>
              <a:rPr lang="de-AT" dirty="0" smtClean="0"/>
              <a:t>var/lib/docker</a:t>
            </a:r>
            <a:br>
              <a:rPr lang="de-AT" dirty="0" smtClean="0"/>
            </a:br>
            <a:r>
              <a:rPr lang="nl-NL" dirty="0" smtClean="0"/>
              <a:t>drwx-</a:t>
            </a:r>
            <a:r>
              <a:rPr lang="nl-NL" dirty="0"/>
              <a:t>-----. root root </a:t>
            </a:r>
            <a:r>
              <a:rPr lang="nl-NL" dirty="0" smtClean="0"/>
              <a:t>system_u:object_r:docker_var_lib_t:s0</a:t>
            </a:r>
            <a:br>
              <a:rPr lang="nl-NL" dirty="0" smtClean="0"/>
            </a:br>
            <a:r>
              <a:rPr lang="nl-NL" dirty="0" smtClean="0"/>
              <a:t>volumes</a:t>
            </a:r>
            <a:br>
              <a:rPr lang="nl-NL" dirty="0" smtClean="0"/>
            </a:br>
            <a:r>
              <a:rPr lang="nl-NL" dirty="0" smtClean="0"/>
              <a:t>[...]</a:t>
            </a:r>
          </a:p>
          <a:p>
            <a:endParaRPr lang="nl-NL" dirty="0"/>
          </a:p>
          <a:p>
            <a:r>
              <a:rPr lang="de-AT" dirty="0"/>
              <a:t>sesearch -A -s httpd_t | grep </a:t>
            </a:r>
            <a:r>
              <a:rPr lang="de-AT" dirty="0" smtClean="0"/>
              <a:t>docker_var | wc -l</a:t>
            </a:r>
            <a:br>
              <a:rPr lang="de-AT" dirty="0" smtClean="0"/>
            </a:br>
            <a:r>
              <a:rPr lang="de-AT" dirty="0" smtClean="0"/>
              <a:t>0</a:t>
            </a:r>
          </a:p>
          <a:p>
            <a:endParaRPr lang="de-AT" dirty="0"/>
          </a:p>
        </p:txBody>
      </p:sp>
    </p:spTree>
    <p:extLst>
      <p:ext uri="{BB962C8B-B14F-4D97-AF65-F5344CB8AC3E}">
        <p14:creationId xmlns:p14="http://schemas.microsoft.com/office/powerpoint/2010/main" val="5295921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a:t>SELinux: </a:t>
            </a:r>
            <a:r>
              <a:rPr lang="de-AT" dirty="0" smtClean="0"/>
              <a:t>Labels</a:t>
            </a:r>
            <a:endParaRPr lang="de-AT" dirty="0"/>
          </a:p>
        </p:txBody>
      </p:sp>
      <p:sp>
        <p:nvSpPr>
          <p:cNvPr id="3" name="Content Placeholder 2"/>
          <p:cNvSpPr>
            <a:spLocks noGrp="1"/>
          </p:cNvSpPr>
          <p:nvPr>
            <p:ph idx="1"/>
          </p:nvPr>
        </p:nvSpPr>
        <p:spPr/>
        <p:txBody>
          <a:bodyPr>
            <a:normAutofit fontScale="85000" lnSpcReduction="10000"/>
          </a:bodyPr>
          <a:lstStyle/>
          <a:p>
            <a:r>
              <a:rPr lang="de-AT" dirty="0" smtClean="0"/>
              <a:t>cat /etc/selinux/targeted/contexts/files/file_contexts</a:t>
            </a:r>
            <a:br>
              <a:rPr lang="de-AT" dirty="0" smtClean="0"/>
            </a:br>
            <a:r>
              <a:rPr lang="de-AT" dirty="0" smtClean="0"/>
              <a:t>[...]</a:t>
            </a:r>
            <a:br>
              <a:rPr lang="de-AT" dirty="0" smtClean="0"/>
            </a:br>
            <a:r>
              <a:rPr lang="de-AT" dirty="0" smtClean="0"/>
              <a:t>/etc/httpd</a:t>
            </a:r>
            <a:r>
              <a:rPr lang="de-AT" dirty="0"/>
              <a:t>(/.*)?  </a:t>
            </a:r>
            <a:r>
              <a:rPr lang="de-AT" dirty="0" smtClean="0"/>
              <a:t>system_u:object_r:httpd_config_t:s0</a:t>
            </a:r>
            <a:br>
              <a:rPr lang="de-AT" dirty="0" smtClean="0"/>
            </a:br>
            <a:r>
              <a:rPr lang="de-AT" dirty="0" smtClean="0"/>
              <a:t>/etc/nginx</a:t>
            </a:r>
            <a:r>
              <a:rPr lang="de-AT" dirty="0"/>
              <a:t>(/.*)?  </a:t>
            </a:r>
            <a:r>
              <a:rPr lang="de-AT" dirty="0" smtClean="0"/>
              <a:t>system_u:object_r:httpd_config_t:s0</a:t>
            </a:r>
            <a:br>
              <a:rPr lang="de-AT" dirty="0" smtClean="0"/>
            </a:br>
            <a:r>
              <a:rPr lang="de-AT" dirty="0" smtClean="0"/>
              <a:t>/etc/mysql</a:t>
            </a:r>
            <a:r>
              <a:rPr lang="de-AT" dirty="0"/>
              <a:t>(/.*)?  </a:t>
            </a:r>
            <a:r>
              <a:rPr lang="de-AT" dirty="0" smtClean="0"/>
              <a:t>system_u:object_r:mysqld_etc_t:s0</a:t>
            </a:r>
            <a:br>
              <a:rPr lang="de-AT" dirty="0" smtClean="0"/>
            </a:br>
            <a:r>
              <a:rPr lang="de-AT" dirty="0" smtClean="0"/>
              <a:t>[...]</a:t>
            </a:r>
            <a:endParaRPr lang="de-AT" dirty="0"/>
          </a:p>
          <a:p>
            <a:endParaRPr lang="de-AT" dirty="0"/>
          </a:p>
          <a:p>
            <a:r>
              <a:rPr lang="de-AT" dirty="0"/>
              <a:t>Customizations</a:t>
            </a:r>
            <a:r>
              <a:rPr lang="de-AT" dirty="0" smtClean="0"/>
              <a:t>:</a:t>
            </a:r>
            <a:br>
              <a:rPr lang="de-AT" dirty="0" smtClean="0"/>
            </a:br>
            <a:r>
              <a:rPr lang="de-AT" dirty="0" smtClean="0"/>
              <a:t>/etc/selinux/targeted/contexts/files/file_contexts.local</a:t>
            </a:r>
            <a:endParaRPr lang="de-AT" dirty="0"/>
          </a:p>
        </p:txBody>
      </p:sp>
    </p:spTree>
    <p:extLst>
      <p:ext uri="{BB962C8B-B14F-4D97-AF65-F5344CB8AC3E}">
        <p14:creationId xmlns:p14="http://schemas.microsoft.com/office/powerpoint/2010/main" val="10811166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AT" dirty="0"/>
              <a:t>Und dann</a:t>
            </a:r>
            <a:r>
              <a:rPr lang="de-AT" dirty="0" smtClean="0"/>
              <a:t>?</a:t>
            </a:r>
            <a:endParaRPr lang="de-AT" dirty="0"/>
          </a:p>
        </p:txBody>
      </p:sp>
      <p:sp>
        <p:nvSpPr>
          <p:cNvPr id="3" name="Content Placeholder 2"/>
          <p:cNvSpPr>
            <a:spLocks noGrp="1"/>
          </p:cNvSpPr>
          <p:nvPr>
            <p:ph idx="1"/>
          </p:nvPr>
        </p:nvSpPr>
        <p:spPr/>
        <p:txBody>
          <a:bodyPr>
            <a:normAutofit lnSpcReduction="10000"/>
          </a:bodyPr>
          <a:lstStyle/>
          <a:p>
            <a:r>
              <a:rPr lang="de-AT" dirty="0" smtClean="0"/>
              <a:t>guest_u</a:t>
            </a:r>
          </a:p>
          <a:p>
            <a:pPr lvl="1"/>
            <a:r>
              <a:rPr lang="de-AT" dirty="0" smtClean="0"/>
              <a:t>kein X, kein sudo, kein Netzwerkzugriff</a:t>
            </a:r>
          </a:p>
          <a:p>
            <a:pPr lvl="1"/>
            <a:r>
              <a:rPr lang="de-AT" dirty="0" smtClean="0"/>
              <a:t>keine Executerechte in /home oder /tmp</a:t>
            </a:r>
          </a:p>
          <a:p>
            <a:pPr lvl="1"/>
            <a:endParaRPr lang="de-AT" dirty="0" smtClean="0"/>
          </a:p>
          <a:p>
            <a:r>
              <a:rPr lang="de-AT" dirty="0" smtClean="0"/>
              <a:t>xguest_u</a:t>
            </a:r>
          </a:p>
          <a:p>
            <a:pPr lvl="1"/>
            <a:r>
              <a:rPr lang="de-AT" dirty="0" smtClean="0"/>
              <a:t>wie guest_u, nur X + Firefox sind erlaubt und HTTP-Ports</a:t>
            </a:r>
          </a:p>
          <a:p>
            <a:pPr lvl="1"/>
            <a:r>
              <a:rPr lang="de-AT" dirty="0" smtClean="0"/>
              <a:t>Alle Änderungen gehen verloren bei Logout (= Kiosk Mode)</a:t>
            </a:r>
          </a:p>
          <a:p>
            <a:pPr lvl="1"/>
            <a:endParaRPr lang="de-AT" dirty="0"/>
          </a:p>
          <a:p>
            <a:endParaRPr lang="de-AT" dirty="0"/>
          </a:p>
        </p:txBody>
      </p:sp>
    </p:spTree>
    <p:extLst>
      <p:ext uri="{BB962C8B-B14F-4D97-AF65-F5344CB8AC3E}">
        <p14:creationId xmlns:p14="http://schemas.microsoft.com/office/powerpoint/2010/main" val="61832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Ziele</a:t>
            </a:r>
            <a:endParaRPr lang="de-AT" dirty="0"/>
          </a:p>
        </p:txBody>
      </p:sp>
      <p:sp>
        <p:nvSpPr>
          <p:cNvPr id="3" name="Content Placeholder 2"/>
          <p:cNvSpPr>
            <a:spLocks noGrp="1"/>
          </p:cNvSpPr>
          <p:nvPr>
            <p:ph idx="1"/>
          </p:nvPr>
        </p:nvSpPr>
        <p:spPr/>
        <p:txBody>
          <a:bodyPr/>
          <a:lstStyle/>
          <a:p>
            <a:r>
              <a:rPr lang="de-AT" dirty="0" smtClean="0"/>
              <a:t>Keine Anwendung</a:t>
            </a:r>
          </a:p>
          <a:p>
            <a:endParaRPr lang="de-AT" dirty="0" smtClean="0"/>
          </a:p>
          <a:p>
            <a:r>
              <a:rPr lang="de-AT" dirty="0" smtClean="0"/>
              <a:t>Keine Befehle</a:t>
            </a:r>
          </a:p>
          <a:p>
            <a:endParaRPr lang="de-AT" dirty="0"/>
          </a:p>
          <a:p>
            <a:r>
              <a:rPr lang="de-AT" dirty="0" smtClean="0"/>
              <a:t>Kein Troubleshooting</a:t>
            </a:r>
          </a:p>
          <a:p>
            <a:endParaRPr lang="de-AT" dirty="0" smtClean="0"/>
          </a:p>
          <a:p>
            <a:r>
              <a:rPr lang="de-AT" dirty="0" smtClean="0"/>
              <a:t>sondern...</a:t>
            </a:r>
          </a:p>
          <a:p>
            <a:endParaRPr lang="de-AT" dirty="0"/>
          </a:p>
        </p:txBody>
      </p:sp>
    </p:spTree>
    <p:extLst>
      <p:ext uri="{BB962C8B-B14F-4D97-AF65-F5344CB8AC3E}">
        <p14:creationId xmlns:p14="http://schemas.microsoft.com/office/powerpoint/2010/main" val="13369489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a:t>Und dann?</a:t>
            </a:r>
          </a:p>
        </p:txBody>
      </p:sp>
      <p:sp>
        <p:nvSpPr>
          <p:cNvPr id="3" name="Content Placeholder 2"/>
          <p:cNvSpPr>
            <a:spLocks noGrp="1"/>
          </p:cNvSpPr>
          <p:nvPr>
            <p:ph idx="1"/>
          </p:nvPr>
        </p:nvSpPr>
        <p:spPr/>
        <p:txBody>
          <a:bodyPr>
            <a:normAutofit lnSpcReduction="10000"/>
          </a:bodyPr>
          <a:lstStyle/>
          <a:p>
            <a:r>
              <a:rPr lang="de-AT" dirty="0" smtClean="0"/>
              <a:t>Shellshock-Bug in Bash, 09/2014:</a:t>
            </a:r>
          </a:p>
          <a:p>
            <a:pPr lvl="1"/>
            <a:r>
              <a:rPr lang="de-AT" dirty="0" smtClean="0"/>
              <a:t>bösartiger HTTP-Request kompromittiert Server </a:t>
            </a:r>
            <a:endParaRPr lang="de-AT" dirty="0"/>
          </a:p>
          <a:p>
            <a:pPr lvl="1"/>
            <a:r>
              <a:rPr lang="de-AT" dirty="0" smtClean="0"/>
              <a:t>www-data Shell </a:t>
            </a:r>
            <a:r>
              <a:rPr lang="de-AT" dirty="0"/>
              <a:t>mit </a:t>
            </a:r>
            <a:r>
              <a:rPr lang="de-AT" dirty="0" smtClean="0"/>
              <a:t>Angriff auf Apache/Nginx</a:t>
            </a:r>
            <a:endParaRPr lang="de-AT" dirty="0"/>
          </a:p>
          <a:p>
            <a:pPr lvl="1"/>
            <a:r>
              <a:rPr lang="de-AT" dirty="0" smtClean="0"/>
              <a:t>root Shell </a:t>
            </a:r>
            <a:r>
              <a:rPr lang="de-AT" dirty="0"/>
              <a:t>mit </a:t>
            </a:r>
            <a:r>
              <a:rPr lang="de-AT" dirty="0" smtClean="0"/>
              <a:t>Angriff auf dhclient (local LAN)</a:t>
            </a:r>
          </a:p>
          <a:p>
            <a:pPr lvl="1"/>
            <a:endParaRPr lang="de-AT" dirty="0"/>
          </a:p>
          <a:p>
            <a:pPr lvl="1"/>
            <a:r>
              <a:rPr lang="de-AT" dirty="0"/>
              <a:t>Got </a:t>
            </a:r>
            <a:r>
              <a:rPr lang="de-AT" dirty="0" smtClean="0"/>
              <a:t>SELinux? </a:t>
            </a:r>
            <a:r>
              <a:rPr lang="de-AT" dirty="0"/>
              <a:t>-&gt; </a:t>
            </a:r>
            <a:r>
              <a:rPr lang="de-AT" dirty="0" smtClean="0"/>
              <a:t>httpd_sys_script_t</a:t>
            </a:r>
          </a:p>
          <a:p>
            <a:pPr lvl="1"/>
            <a:endParaRPr lang="de-AT" dirty="0"/>
          </a:p>
          <a:p>
            <a:r>
              <a:rPr lang="de-AT" dirty="0" smtClean="0"/>
              <a:t>PHP-Skripte verwandeln Webseiten in Spam-Schleudern? No more.</a:t>
            </a:r>
          </a:p>
          <a:p>
            <a:pPr marL="0" indent="0">
              <a:buNone/>
            </a:pPr>
            <a:endParaRPr lang="de-AT" dirty="0" smtClean="0"/>
          </a:p>
          <a:p>
            <a:pPr lvl="1"/>
            <a:endParaRPr lang="de-AT" dirty="0"/>
          </a:p>
          <a:p>
            <a:endParaRPr lang="de-AT" dirty="0"/>
          </a:p>
        </p:txBody>
      </p:sp>
    </p:spTree>
    <p:extLst>
      <p:ext uri="{BB962C8B-B14F-4D97-AF65-F5344CB8AC3E}">
        <p14:creationId xmlns:p14="http://schemas.microsoft.com/office/powerpoint/2010/main" val="32212023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Linux Audit Framework</a:t>
            </a:r>
            <a:endParaRPr lang="de-AT" dirty="0"/>
          </a:p>
        </p:txBody>
      </p:sp>
      <p:sp>
        <p:nvSpPr>
          <p:cNvPr id="3" name="Content Placeholder 2"/>
          <p:cNvSpPr>
            <a:spLocks noGrp="1"/>
          </p:cNvSpPr>
          <p:nvPr>
            <p:ph idx="1"/>
          </p:nvPr>
        </p:nvSpPr>
        <p:spPr/>
        <p:txBody>
          <a:bodyPr>
            <a:normAutofit/>
          </a:bodyPr>
          <a:lstStyle/>
          <a:p>
            <a:r>
              <a:rPr lang="de-AT" dirty="0" smtClean="0"/>
              <a:t>Host-Based Intrusion Detection System (HIDS)</a:t>
            </a:r>
          </a:p>
          <a:p>
            <a:endParaRPr lang="de-AT" dirty="0"/>
          </a:p>
          <a:p>
            <a:r>
              <a:rPr lang="de-AT" dirty="0" smtClean="0"/>
              <a:t>/var/log/audit/audit.log</a:t>
            </a:r>
          </a:p>
          <a:p>
            <a:endParaRPr lang="de-AT" dirty="0"/>
          </a:p>
          <a:p>
            <a:r>
              <a:rPr lang="de-AT" dirty="0" smtClean="0"/>
              <a:t>audispd</a:t>
            </a:r>
            <a:endParaRPr lang="de-AT" dirty="0"/>
          </a:p>
          <a:p>
            <a:pPr lvl="1"/>
            <a:r>
              <a:rPr lang="de-AT" dirty="0" smtClean="0"/>
              <a:t>Policy-Verstöße an zentralen Server weiterleiten - hunderte Hosts gleichzeitig überwachen</a:t>
            </a:r>
            <a:endParaRPr lang="de-AT" dirty="0"/>
          </a:p>
        </p:txBody>
      </p:sp>
    </p:spTree>
    <p:extLst>
      <p:ext uri="{BB962C8B-B14F-4D97-AF65-F5344CB8AC3E}">
        <p14:creationId xmlns:p14="http://schemas.microsoft.com/office/powerpoint/2010/main" val="6735470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80728"/>
            <a:ext cx="8229600" cy="4525963"/>
          </a:xfrm>
        </p:spPr>
        <p:txBody>
          <a:bodyPr>
            <a:normAutofit/>
          </a:bodyPr>
          <a:lstStyle/>
          <a:p>
            <a:pPr marL="0" indent="0" algn="ctr">
              <a:buNone/>
            </a:pPr>
            <a:r>
              <a:rPr lang="de-AT" sz="4800" dirty="0" smtClean="0"/>
              <a:t>Security Enhanced Linux </a:t>
            </a:r>
          </a:p>
          <a:p>
            <a:pPr marL="0" indent="0" algn="ctr">
              <a:buNone/>
            </a:pPr>
            <a:r>
              <a:rPr lang="de-AT" sz="4800" dirty="0" smtClean="0"/>
              <a:t>+ </a:t>
            </a:r>
          </a:p>
          <a:p>
            <a:pPr marL="0" indent="0" algn="ctr">
              <a:buNone/>
            </a:pPr>
            <a:r>
              <a:rPr lang="de-AT" sz="4800" dirty="0" smtClean="0"/>
              <a:t>Linux Audit Framework </a:t>
            </a:r>
          </a:p>
          <a:p>
            <a:pPr marL="0" indent="0" algn="ctr">
              <a:buNone/>
            </a:pPr>
            <a:r>
              <a:rPr lang="de-AT" sz="4800" dirty="0" smtClean="0"/>
              <a:t>= </a:t>
            </a:r>
          </a:p>
          <a:p>
            <a:pPr marL="0" indent="0" algn="ctr">
              <a:buNone/>
            </a:pPr>
            <a:r>
              <a:rPr lang="de-AT" sz="4800" dirty="0" smtClean="0"/>
              <a:t>&lt;3</a:t>
            </a:r>
            <a:endParaRPr lang="de-AT" sz="4800" dirty="0"/>
          </a:p>
        </p:txBody>
      </p:sp>
    </p:spTree>
    <p:extLst>
      <p:ext uri="{BB962C8B-B14F-4D97-AF65-F5344CB8AC3E}">
        <p14:creationId xmlns:p14="http://schemas.microsoft.com/office/powerpoint/2010/main" val="6284265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Kritik/Probleme/Nachteile</a:t>
            </a:r>
            <a:endParaRPr lang="de-AT" dirty="0"/>
          </a:p>
        </p:txBody>
      </p:sp>
      <p:sp>
        <p:nvSpPr>
          <p:cNvPr id="3" name="Content Placeholder 2"/>
          <p:cNvSpPr>
            <a:spLocks noGrp="1"/>
          </p:cNvSpPr>
          <p:nvPr>
            <p:ph idx="1"/>
          </p:nvPr>
        </p:nvSpPr>
        <p:spPr/>
        <p:txBody>
          <a:bodyPr>
            <a:normAutofit/>
          </a:bodyPr>
          <a:lstStyle/>
          <a:p>
            <a:endParaRPr lang="de-AT" dirty="0" smtClean="0"/>
          </a:p>
          <a:p>
            <a:r>
              <a:rPr lang="de-AT" dirty="0" smtClean="0"/>
              <a:t>Nur zum Teil für Desktops geeignet - Kiosk Mode ist super</a:t>
            </a:r>
          </a:p>
          <a:p>
            <a:endParaRPr lang="de-AT" dirty="0"/>
          </a:p>
          <a:p>
            <a:r>
              <a:rPr lang="de-AT" dirty="0" smtClean="0"/>
              <a:t>Primär RHEL/CentOS</a:t>
            </a:r>
          </a:p>
          <a:p>
            <a:endParaRPr lang="de-AT" dirty="0" smtClean="0"/>
          </a:p>
        </p:txBody>
      </p:sp>
    </p:spTree>
    <p:extLst>
      <p:ext uri="{BB962C8B-B14F-4D97-AF65-F5344CB8AC3E}">
        <p14:creationId xmlns:p14="http://schemas.microsoft.com/office/powerpoint/2010/main" val="33488017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a:t>Kritik/Probleme/Nachteile</a:t>
            </a:r>
          </a:p>
        </p:txBody>
      </p:sp>
      <p:sp>
        <p:nvSpPr>
          <p:cNvPr id="3" name="Content Placeholder 2"/>
          <p:cNvSpPr>
            <a:spLocks noGrp="1"/>
          </p:cNvSpPr>
          <p:nvPr>
            <p:ph idx="1"/>
          </p:nvPr>
        </p:nvSpPr>
        <p:spPr/>
        <p:txBody>
          <a:bodyPr/>
          <a:lstStyle/>
          <a:p>
            <a:endParaRPr lang="de-AT" dirty="0" smtClean="0"/>
          </a:p>
          <a:p>
            <a:r>
              <a:rPr lang="de-AT" dirty="0" smtClean="0"/>
              <a:t>Es ist zu kompliziert</a:t>
            </a:r>
          </a:p>
          <a:p>
            <a:endParaRPr lang="de-AT" dirty="0"/>
          </a:p>
          <a:p>
            <a:r>
              <a:rPr lang="de-AT" dirty="0"/>
              <a:t>Hilft nur </a:t>
            </a:r>
            <a:r>
              <a:rPr lang="de-AT" dirty="0" smtClean="0"/>
              <a:t>eingeschränkt </a:t>
            </a:r>
            <a:r>
              <a:rPr lang="de-AT" dirty="0"/>
              <a:t>gegen Kernel </a:t>
            </a:r>
            <a:r>
              <a:rPr lang="de-AT" dirty="0" smtClean="0"/>
              <a:t>Expliots</a:t>
            </a:r>
          </a:p>
          <a:p>
            <a:endParaRPr lang="de-AT" dirty="0"/>
          </a:p>
          <a:p>
            <a:r>
              <a:rPr lang="de-AT" dirty="0" smtClean="0"/>
              <a:t>„Grsecurity </a:t>
            </a:r>
            <a:r>
              <a:rPr lang="de-AT" dirty="0"/>
              <a:t>ist viel cooler, SELinux ist kompliziert und für Noobs!!!!</a:t>
            </a:r>
            <a:r>
              <a:rPr lang="de-AT" dirty="0" smtClean="0"/>
              <a:t>1111 “</a:t>
            </a:r>
            <a:endParaRPr lang="de-AT" dirty="0"/>
          </a:p>
          <a:p>
            <a:endParaRPr lang="de-AT" dirty="0"/>
          </a:p>
        </p:txBody>
      </p:sp>
    </p:spTree>
    <p:extLst>
      <p:ext uri="{BB962C8B-B14F-4D97-AF65-F5344CB8AC3E}">
        <p14:creationId xmlns:p14="http://schemas.microsoft.com/office/powerpoint/2010/main" val="26389070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smtClean="0"/>
              <a:t>Kritik/Grsecurity</a:t>
            </a:r>
            <a:endParaRPr lang="de-AT" dirty="0"/>
          </a:p>
        </p:txBody>
      </p:sp>
      <p:sp>
        <p:nvSpPr>
          <p:cNvPr id="5" name="TextBox 4"/>
          <p:cNvSpPr txBox="1"/>
          <p:nvPr/>
        </p:nvSpPr>
        <p:spPr>
          <a:xfrm>
            <a:off x="0" y="1618581"/>
            <a:ext cx="9144000" cy="646331"/>
          </a:xfrm>
          <a:prstGeom prst="rect">
            <a:avLst/>
          </a:prstGeom>
          <a:noFill/>
        </p:spPr>
        <p:txBody>
          <a:bodyPr wrap="square" rtlCol="0">
            <a:spAutoFit/>
          </a:bodyPr>
          <a:lstStyle/>
          <a:p>
            <a:pPr algn="ctr"/>
            <a:r>
              <a:rPr lang="de-AT" sz="3600" b="1" dirty="0" smtClean="0"/>
              <a:t>Wenn Kernel kaputt, dann alles kaputt.</a:t>
            </a:r>
            <a:endParaRPr lang="de-AT" sz="3600" b="1"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8520" y="2886462"/>
            <a:ext cx="9252520" cy="3350850"/>
          </a:xfrm>
        </p:spPr>
      </p:pic>
    </p:spTree>
    <p:extLst>
      <p:ext uri="{BB962C8B-B14F-4D97-AF65-F5344CB8AC3E}">
        <p14:creationId xmlns:p14="http://schemas.microsoft.com/office/powerpoint/2010/main" val="28499572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AT" dirty="0" smtClean="0"/>
              <a:t>Danke!</a:t>
            </a:r>
            <a:endParaRPr lang="de-AT" dirty="0"/>
          </a:p>
        </p:txBody>
      </p:sp>
      <p:sp>
        <p:nvSpPr>
          <p:cNvPr id="3" name="Content Placeholder 2"/>
          <p:cNvSpPr>
            <a:spLocks noGrp="1"/>
          </p:cNvSpPr>
          <p:nvPr>
            <p:ph idx="1"/>
          </p:nvPr>
        </p:nvSpPr>
        <p:spPr/>
        <p:txBody>
          <a:bodyPr>
            <a:normAutofit/>
          </a:bodyPr>
          <a:lstStyle/>
          <a:p>
            <a:pPr marL="0" indent="0" algn="ctr">
              <a:buNone/>
            </a:pPr>
            <a:r>
              <a:rPr lang="de-AT" dirty="0" smtClean="0"/>
              <a:t>Mario Rosic</a:t>
            </a:r>
          </a:p>
          <a:p>
            <a:pPr marL="0" indent="0" algn="ctr">
              <a:buNone/>
            </a:pPr>
            <a:r>
              <a:rPr lang="de-AT" dirty="0" smtClean="0">
                <a:hlinkClick r:id="rId3"/>
              </a:rPr>
              <a:t>vortrag@rosicmario.eu</a:t>
            </a:r>
            <a:endParaRPr lang="de-AT" dirty="0"/>
          </a:p>
          <a:p>
            <a:pPr marL="0" indent="0" algn="ctr">
              <a:buNone/>
            </a:pPr>
            <a:endParaRPr lang="de-AT" dirty="0" smtClean="0"/>
          </a:p>
          <a:p>
            <a:pPr marL="0" indent="0" algn="ctr">
              <a:buNone/>
            </a:pPr>
            <a:r>
              <a:rPr lang="de-AT" dirty="0" smtClean="0">
                <a:hlinkClick r:id="rId4"/>
              </a:rPr>
              <a:t>www.internex.at</a:t>
            </a:r>
            <a:endParaRPr lang="de-AT" dirty="0" smtClean="0"/>
          </a:p>
          <a:p>
            <a:pPr marL="0" indent="0" algn="ctr">
              <a:buNone/>
            </a:pPr>
            <a:r>
              <a:rPr lang="de-AT" dirty="0" smtClean="0"/>
              <a:t>Suchen u.a.:</a:t>
            </a:r>
          </a:p>
          <a:p>
            <a:pPr marL="0" indent="0" algn="ctr">
              <a:buNone/>
            </a:pPr>
            <a:r>
              <a:rPr lang="de-AT" dirty="0" smtClean="0"/>
              <a:t>Linux Sysadmins </a:t>
            </a:r>
          </a:p>
          <a:p>
            <a:pPr marL="0" indent="0" algn="ctr">
              <a:buNone/>
            </a:pPr>
            <a:r>
              <a:rPr lang="de-AT" dirty="0" smtClean="0"/>
              <a:t>Netzwerkadmins</a:t>
            </a:r>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11760" y="5949280"/>
            <a:ext cx="4158320" cy="758551"/>
          </a:xfrm>
          <a:prstGeom prst="rect">
            <a:avLst/>
          </a:prstGeom>
        </p:spPr>
      </p:pic>
    </p:spTree>
    <p:extLst>
      <p:ext uri="{BB962C8B-B14F-4D97-AF65-F5344CB8AC3E}">
        <p14:creationId xmlns:p14="http://schemas.microsoft.com/office/powerpoint/2010/main" val="23416339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AT" dirty="0"/>
              <a:t>SELinux </a:t>
            </a:r>
            <a:r>
              <a:rPr lang="de-AT" dirty="0" smtClean="0"/>
              <a:t>lernen</a:t>
            </a:r>
            <a:endParaRPr lang="de-AT" dirty="0"/>
          </a:p>
        </p:txBody>
      </p:sp>
      <p:sp>
        <p:nvSpPr>
          <p:cNvPr id="3" name="Content Placeholder 2"/>
          <p:cNvSpPr>
            <a:spLocks noGrp="1"/>
          </p:cNvSpPr>
          <p:nvPr>
            <p:ph idx="1"/>
          </p:nvPr>
        </p:nvSpPr>
        <p:spPr/>
        <p:txBody>
          <a:bodyPr>
            <a:normAutofit/>
          </a:bodyPr>
          <a:lstStyle/>
          <a:p>
            <a:r>
              <a:rPr lang="de-AT" dirty="0" smtClean="0"/>
              <a:t>Beste </a:t>
            </a:r>
            <a:r>
              <a:rPr lang="de-AT" dirty="0"/>
              <a:t>SELinux-Videos wo gibt</a:t>
            </a:r>
            <a:r>
              <a:rPr lang="de-AT" dirty="0" smtClean="0"/>
              <a:t>:</a:t>
            </a:r>
            <a:endParaRPr lang="de-AT" b="1" i="1" dirty="0"/>
          </a:p>
          <a:p>
            <a:pPr lvl="1"/>
            <a:r>
              <a:rPr lang="de-AT" sz="1400" dirty="0" smtClean="0"/>
              <a:t>“</a:t>
            </a:r>
            <a:r>
              <a:rPr lang="de-AT" sz="1400" dirty="0"/>
              <a:t>Demystifying SELinux Part II: Whos Policy Is It Anyway? - Dave </a:t>
            </a:r>
            <a:r>
              <a:rPr lang="de-AT" sz="1400" dirty="0" smtClean="0"/>
              <a:t>Quigley</a:t>
            </a:r>
          </a:p>
          <a:p>
            <a:pPr lvl="1"/>
            <a:r>
              <a:rPr lang="de-AT" dirty="0" smtClean="0">
                <a:latin typeface="Calibri" panose="020F0502020204030204" pitchFamily="34" charset="0"/>
                <a:cs typeface="Calibri" panose="020F0502020204030204" pitchFamily="34" charset="0"/>
                <a:hlinkClick r:id="rId3"/>
              </a:rPr>
              <a:t>https</a:t>
            </a:r>
            <a:r>
              <a:rPr lang="de-AT" dirty="0">
                <a:latin typeface="Calibri" panose="020F0502020204030204" pitchFamily="34" charset="0"/>
                <a:cs typeface="Calibri" panose="020F0502020204030204" pitchFamily="34" charset="0"/>
                <a:hlinkClick r:id="rId3"/>
              </a:rPr>
              <a:t>://</a:t>
            </a:r>
            <a:r>
              <a:rPr lang="de-AT" dirty="0" smtClean="0">
                <a:latin typeface="Calibri" panose="020F0502020204030204" pitchFamily="34" charset="0"/>
                <a:cs typeface="Calibri" panose="020F0502020204030204" pitchFamily="34" charset="0"/>
                <a:hlinkClick r:id="rId3"/>
              </a:rPr>
              <a:t>www.youtube.com/watch?v=3YMSG-lfPfg</a:t>
            </a:r>
            <a:endParaRPr lang="de-AT" dirty="0" smtClean="0">
              <a:latin typeface="Calibri" panose="020F0502020204030204" pitchFamily="34" charset="0"/>
              <a:cs typeface="Calibri" panose="020F0502020204030204" pitchFamily="34" charset="0"/>
            </a:endParaRPr>
          </a:p>
          <a:p>
            <a:r>
              <a:rPr lang="de-AT" dirty="0"/>
              <a:t>Linux Audit </a:t>
            </a:r>
            <a:r>
              <a:rPr lang="de-AT" dirty="0" smtClean="0"/>
              <a:t>Framework:</a:t>
            </a:r>
          </a:p>
          <a:p>
            <a:pPr lvl="1"/>
            <a:r>
              <a:rPr lang="de-AT" dirty="0" smtClean="0">
                <a:hlinkClick r:id="rId4"/>
              </a:rPr>
              <a:t>https</a:t>
            </a:r>
            <a:r>
              <a:rPr lang="de-AT" dirty="0">
                <a:hlinkClick r:id="rId4"/>
              </a:rPr>
              <a:t>://</a:t>
            </a:r>
            <a:r>
              <a:rPr lang="de-AT" dirty="0" smtClean="0">
                <a:hlinkClick r:id="rId4"/>
              </a:rPr>
              <a:t>people.redhat.com/sgrubb/audit/audit-ids.pdf</a:t>
            </a:r>
            <a:endParaRPr lang="de-AT" dirty="0"/>
          </a:p>
          <a:p>
            <a:r>
              <a:rPr lang="de-AT" dirty="0"/>
              <a:t>Kernel </a:t>
            </a:r>
            <a:r>
              <a:rPr lang="de-AT" dirty="0" smtClean="0"/>
              <a:t>Secuirty:</a:t>
            </a:r>
          </a:p>
          <a:p>
            <a:pPr lvl="1"/>
            <a:r>
              <a:rPr lang="de-AT" dirty="0" smtClean="0">
                <a:hlinkClick r:id="rId5"/>
              </a:rPr>
              <a:t>https</a:t>
            </a:r>
            <a:r>
              <a:rPr lang="de-AT" dirty="0">
                <a:hlinkClick r:id="rId5"/>
              </a:rPr>
              <a:t>://</a:t>
            </a:r>
            <a:r>
              <a:rPr lang="de-AT" dirty="0" smtClean="0">
                <a:hlinkClick r:id="rId5"/>
              </a:rPr>
              <a:t>outflux.net/slides/2015/ks/security.pdf</a:t>
            </a:r>
            <a:endParaRPr lang="de-AT" dirty="0"/>
          </a:p>
          <a:p>
            <a:endParaRPr lang="de-A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764346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AT" dirty="0" smtClean="0"/>
              <a:t>Zentrale Begriffe</a:t>
            </a:r>
            <a:endParaRPr lang="de-AT" dirty="0"/>
          </a:p>
        </p:txBody>
      </p:sp>
      <p:sp>
        <p:nvSpPr>
          <p:cNvPr id="3" name="Content Placeholder 2"/>
          <p:cNvSpPr>
            <a:spLocks noGrp="1"/>
          </p:cNvSpPr>
          <p:nvPr>
            <p:ph idx="1"/>
          </p:nvPr>
        </p:nvSpPr>
        <p:spPr/>
        <p:txBody>
          <a:bodyPr/>
          <a:lstStyle/>
          <a:p>
            <a:r>
              <a:rPr lang="de-AT" dirty="0" smtClean="0"/>
              <a:t>Unterschiedliche Bezeichnungen für ein und dieselbe Sache:</a:t>
            </a:r>
          </a:p>
          <a:p>
            <a:pPr lvl="1"/>
            <a:r>
              <a:rPr lang="de-AT" dirty="0" smtClean="0"/>
              <a:t>(Security</a:t>
            </a:r>
            <a:r>
              <a:rPr lang="de-AT" dirty="0"/>
              <a:t>) Context = Label </a:t>
            </a:r>
          </a:p>
          <a:p>
            <a:pPr lvl="1"/>
            <a:r>
              <a:rPr lang="de-AT" dirty="0" smtClean="0"/>
              <a:t>Label </a:t>
            </a:r>
            <a:r>
              <a:rPr lang="de-AT" dirty="0"/>
              <a:t>auf einem Prozess </a:t>
            </a:r>
            <a:r>
              <a:rPr lang="de-AT" dirty="0" smtClean="0"/>
              <a:t>= </a:t>
            </a:r>
            <a:r>
              <a:rPr lang="de-AT" dirty="0"/>
              <a:t>eine </a:t>
            </a:r>
            <a:r>
              <a:rPr lang="de-AT" dirty="0" smtClean="0"/>
              <a:t>Domain = ein Subject</a:t>
            </a:r>
            <a:endParaRPr lang="de-AT" dirty="0"/>
          </a:p>
          <a:p>
            <a:pPr lvl="1"/>
            <a:r>
              <a:rPr lang="de-AT" dirty="0" smtClean="0"/>
              <a:t>Label auf </a:t>
            </a:r>
            <a:r>
              <a:rPr lang="de-AT" dirty="0"/>
              <a:t>einer nicht-ausführbaren Datei </a:t>
            </a:r>
            <a:r>
              <a:rPr lang="de-AT" dirty="0" smtClean="0"/>
              <a:t>= </a:t>
            </a:r>
            <a:r>
              <a:rPr lang="de-AT" dirty="0"/>
              <a:t>ein </a:t>
            </a:r>
            <a:r>
              <a:rPr lang="de-AT" dirty="0" smtClean="0"/>
              <a:t>Type = ein object</a:t>
            </a:r>
            <a:endParaRPr lang="de-AT" dirty="0"/>
          </a:p>
        </p:txBody>
      </p:sp>
    </p:spTree>
    <p:extLst>
      <p:ext uri="{BB962C8B-B14F-4D97-AF65-F5344CB8AC3E}">
        <p14:creationId xmlns:p14="http://schemas.microsoft.com/office/powerpoint/2010/main" val="3263235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AT" dirty="0" smtClean="0"/>
              <a:t>Der Plan</a:t>
            </a:r>
            <a:endParaRPr lang="de-AT"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de-AT" dirty="0" smtClean="0"/>
              <a:t>Das Problem und die Lösungsversuche</a:t>
            </a:r>
          </a:p>
          <a:p>
            <a:pPr marL="514350" indent="-514350">
              <a:buFont typeface="+mj-lt"/>
              <a:buAutoNum type="arabicPeriod"/>
            </a:pPr>
            <a:endParaRPr lang="de-AT" dirty="0" smtClean="0"/>
          </a:p>
          <a:p>
            <a:pPr marL="514350" indent="-514350">
              <a:buFont typeface="+mj-lt"/>
              <a:buAutoNum type="arabicPeriod"/>
            </a:pPr>
            <a:r>
              <a:rPr lang="de-AT" dirty="0" smtClean="0"/>
              <a:t>SELinux: Wie es funktioniert</a:t>
            </a:r>
          </a:p>
          <a:p>
            <a:pPr marL="514350" indent="-514350">
              <a:buFont typeface="+mj-lt"/>
              <a:buAutoNum type="arabicPeriod"/>
            </a:pPr>
            <a:endParaRPr lang="de-AT" dirty="0" smtClean="0"/>
          </a:p>
          <a:p>
            <a:pPr marL="514350" indent="-514350">
              <a:buFont typeface="+mj-lt"/>
              <a:buAutoNum type="arabicPeriod"/>
            </a:pPr>
            <a:r>
              <a:rPr lang="de-AT" dirty="0" smtClean="0"/>
              <a:t>Exploits, die SELinux verhindert</a:t>
            </a:r>
          </a:p>
          <a:p>
            <a:pPr marL="514350" indent="-514350">
              <a:buFont typeface="+mj-lt"/>
              <a:buAutoNum type="arabicPeriod"/>
            </a:pPr>
            <a:endParaRPr lang="de-AT" dirty="0"/>
          </a:p>
          <a:p>
            <a:pPr marL="514350" indent="-514350">
              <a:buFont typeface="+mj-lt"/>
              <a:buAutoNum type="arabicPeriod"/>
            </a:pPr>
            <a:r>
              <a:rPr lang="de-AT" dirty="0" smtClean="0"/>
              <a:t>Die Rolle des Linux Audit Framework</a:t>
            </a:r>
          </a:p>
          <a:p>
            <a:pPr marL="514350" indent="-514350">
              <a:buFont typeface="+mj-lt"/>
              <a:buAutoNum type="arabicPeriod"/>
            </a:pPr>
            <a:endParaRPr lang="de-AT" dirty="0" smtClean="0"/>
          </a:p>
          <a:p>
            <a:pPr marL="514350" indent="-514350">
              <a:buFont typeface="+mj-lt"/>
              <a:buAutoNum type="arabicPeriod"/>
            </a:pPr>
            <a:r>
              <a:rPr lang="de-AT" dirty="0" smtClean="0"/>
              <a:t>Kritik</a:t>
            </a:r>
          </a:p>
        </p:txBody>
      </p:sp>
    </p:spTree>
    <p:extLst>
      <p:ext uri="{BB962C8B-B14F-4D97-AF65-F5344CB8AC3E}">
        <p14:creationId xmlns:p14="http://schemas.microsoft.com/office/powerpoint/2010/main" val="2818576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de-AT" dirty="0" smtClean="0"/>
              <a:t>Das Problem und die Lösungsversuche</a:t>
            </a:r>
            <a:endParaRPr lang="de-AT" dirty="0"/>
          </a:p>
        </p:txBody>
      </p:sp>
      <p:sp>
        <p:nvSpPr>
          <p:cNvPr id="3" name="Content Placeholder 2"/>
          <p:cNvSpPr>
            <a:spLocks noGrp="1"/>
          </p:cNvSpPr>
          <p:nvPr>
            <p:ph idx="1"/>
          </p:nvPr>
        </p:nvSpPr>
        <p:spPr/>
        <p:txBody>
          <a:bodyPr>
            <a:normAutofit lnSpcReduction="10000"/>
          </a:bodyPr>
          <a:lstStyle/>
          <a:p>
            <a:r>
              <a:rPr lang="de-AT" dirty="0" smtClean="0"/>
              <a:t>Discretionary Access Control (DAC)</a:t>
            </a:r>
          </a:p>
          <a:p>
            <a:r>
              <a:rPr lang="de-AT" dirty="0" smtClean="0"/>
              <a:t>discretionary (en.) = willkürlich, beliebig, optional</a:t>
            </a:r>
          </a:p>
          <a:p>
            <a:r>
              <a:rPr lang="de-AT" dirty="0" smtClean="0"/>
              <a:t>Wer bin ich, wem gehört die Datei, der Rest ist egal</a:t>
            </a:r>
          </a:p>
          <a:p>
            <a:endParaRPr lang="de-AT" dirty="0" smtClean="0"/>
          </a:p>
          <a:p>
            <a:r>
              <a:rPr lang="de-AT" dirty="0" smtClean="0"/>
              <a:t>Hacking like it‘s 1999: www.internex.at/index.php?file=../../../../../../../../etc/passwd</a:t>
            </a:r>
          </a:p>
        </p:txBody>
      </p:sp>
    </p:spTree>
    <p:extLst>
      <p:ext uri="{BB962C8B-B14F-4D97-AF65-F5344CB8AC3E}">
        <p14:creationId xmlns:p14="http://schemas.microsoft.com/office/powerpoint/2010/main" val="4256952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AT" dirty="0" smtClean="0"/>
              <a:t>Das Problem...</a:t>
            </a:r>
            <a:endParaRPr lang="de-AT" dirty="0"/>
          </a:p>
        </p:txBody>
      </p:sp>
      <p:sp>
        <p:nvSpPr>
          <p:cNvPr id="3" name="Content Placeholder 2"/>
          <p:cNvSpPr>
            <a:spLocks noGrp="1"/>
          </p:cNvSpPr>
          <p:nvPr>
            <p:ph idx="1"/>
          </p:nvPr>
        </p:nvSpPr>
        <p:spPr/>
        <p:txBody>
          <a:bodyPr/>
          <a:lstStyle/>
          <a:p>
            <a:r>
              <a:rPr lang="de-AT" dirty="0" smtClean="0"/>
              <a:t>Was nicht geprüft wird...</a:t>
            </a:r>
          </a:p>
          <a:p>
            <a:endParaRPr lang="de-AT" dirty="0"/>
          </a:p>
        </p:txBody>
      </p:sp>
    </p:spTree>
    <p:extLst>
      <p:ext uri="{BB962C8B-B14F-4D97-AF65-F5344CB8AC3E}">
        <p14:creationId xmlns:p14="http://schemas.microsoft.com/office/powerpoint/2010/main" val="607725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AT" dirty="0" smtClean="0"/>
              <a:t>...und die Lösungsversuche</a:t>
            </a:r>
            <a:endParaRPr lang="de-AT" dirty="0"/>
          </a:p>
        </p:txBody>
      </p:sp>
      <p:sp>
        <p:nvSpPr>
          <p:cNvPr id="3" name="Content Placeholder 2"/>
          <p:cNvSpPr>
            <a:spLocks noGrp="1"/>
          </p:cNvSpPr>
          <p:nvPr>
            <p:ph idx="1"/>
          </p:nvPr>
        </p:nvSpPr>
        <p:spPr>
          <a:xfrm>
            <a:off x="457200" y="1600200"/>
            <a:ext cx="8229600" cy="4997152"/>
          </a:xfrm>
        </p:spPr>
        <p:txBody>
          <a:bodyPr>
            <a:normAutofit lnSpcReduction="10000"/>
          </a:bodyPr>
          <a:lstStyle/>
          <a:p>
            <a:r>
              <a:rPr lang="de-AT" dirty="0" smtClean="0"/>
              <a:t>fork &amp; setuid(nonroot) syscalls</a:t>
            </a:r>
          </a:p>
          <a:p>
            <a:r>
              <a:rPr lang="de-AT" dirty="0"/>
              <a:t>Setuid root (ls -l /bin/ping: -rwsr-xr-x)</a:t>
            </a:r>
          </a:p>
          <a:p>
            <a:r>
              <a:rPr lang="de-AT" dirty="0" smtClean="0"/>
              <a:t>Linux Capabilities (e.g. net_bind_service)</a:t>
            </a:r>
          </a:p>
          <a:p>
            <a:r>
              <a:rPr lang="de-AT" dirty="0" smtClean="0"/>
              <a:t>chroot()</a:t>
            </a:r>
          </a:p>
          <a:p>
            <a:r>
              <a:rPr lang="de-AT" dirty="0" smtClean="0"/>
              <a:t>Namespaces</a:t>
            </a:r>
          </a:p>
          <a:p>
            <a:r>
              <a:rPr lang="de-AT" dirty="0"/>
              <a:t>seccomp-bpf</a:t>
            </a:r>
          </a:p>
          <a:p>
            <a:r>
              <a:rPr lang="de-AT" dirty="0" smtClean="0"/>
              <a:t>File System Attributes = lsattr, chattr (+a, +i)</a:t>
            </a:r>
          </a:p>
          <a:p>
            <a:r>
              <a:rPr lang="de-AT" dirty="0" smtClean="0"/>
              <a:t>Extended Access Control Lists = getfacl, setfacl</a:t>
            </a:r>
          </a:p>
          <a:p>
            <a:r>
              <a:rPr lang="de-AT" dirty="0" smtClean="0"/>
              <a:t>Extended Attributes = getfattr, setfattr</a:t>
            </a:r>
          </a:p>
        </p:txBody>
      </p:sp>
    </p:spTree>
    <p:extLst>
      <p:ext uri="{BB962C8B-B14F-4D97-AF65-F5344CB8AC3E}">
        <p14:creationId xmlns:p14="http://schemas.microsoft.com/office/powerpoint/2010/main" val="1371007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AT" dirty="0" smtClean="0"/>
              <a:t>...und die Lösungsversuche</a:t>
            </a:r>
            <a:endParaRPr lang="de-AT"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b="1" dirty="0" err="1" smtClean="0"/>
              <a:t>Firejail</a:t>
            </a:r>
            <a:r>
              <a:rPr lang="en-US" dirty="0" smtClean="0"/>
              <a:t> is a SUID sandbox program that reduces the risk of security breaches by restricting the running environment of untrusted applications using </a:t>
            </a:r>
            <a:r>
              <a:rPr lang="en-US" b="1" dirty="0" smtClean="0"/>
              <a:t>Linux namespaces, </a:t>
            </a:r>
            <a:r>
              <a:rPr lang="en-US" b="1" dirty="0" err="1" smtClean="0"/>
              <a:t>seccomp-bpf</a:t>
            </a:r>
            <a:r>
              <a:rPr lang="en-US" b="1" dirty="0" smtClean="0"/>
              <a:t> </a:t>
            </a:r>
            <a:r>
              <a:rPr lang="en-US" dirty="0" smtClean="0"/>
              <a:t>and </a:t>
            </a:r>
            <a:r>
              <a:rPr lang="en-US" b="1" dirty="0" smtClean="0"/>
              <a:t>Linux capabilities</a:t>
            </a:r>
            <a:r>
              <a:rPr lang="en-US" dirty="0" smtClean="0"/>
              <a:t>.</a:t>
            </a:r>
          </a:p>
        </p:txBody>
      </p:sp>
    </p:spTree>
    <p:extLst>
      <p:ext uri="{BB962C8B-B14F-4D97-AF65-F5344CB8AC3E}">
        <p14:creationId xmlns:p14="http://schemas.microsoft.com/office/powerpoint/2010/main" val="1953151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AT" dirty="0"/>
              <a:t>SELinux: Wie es </a:t>
            </a:r>
            <a:r>
              <a:rPr lang="de-AT" dirty="0" smtClean="0"/>
              <a:t>funktioniert</a:t>
            </a:r>
            <a:endParaRPr lang="de-AT" dirty="0"/>
          </a:p>
        </p:txBody>
      </p:sp>
      <p:sp>
        <p:nvSpPr>
          <p:cNvPr id="3" name="Content Placeholder 2"/>
          <p:cNvSpPr>
            <a:spLocks noGrp="1"/>
          </p:cNvSpPr>
          <p:nvPr>
            <p:ph idx="1"/>
          </p:nvPr>
        </p:nvSpPr>
        <p:spPr/>
        <p:txBody>
          <a:bodyPr/>
          <a:lstStyle/>
          <a:p>
            <a:r>
              <a:rPr lang="en-US" dirty="0"/>
              <a:t>Linux Security Modules (LSM), Kernel 2.6</a:t>
            </a:r>
          </a:p>
          <a:p>
            <a:endParaRPr lang="en-US" dirty="0" smtClean="0"/>
          </a:p>
          <a:p>
            <a:r>
              <a:rPr lang="en-US" dirty="0" smtClean="0"/>
              <a:t>Mandatory </a:t>
            </a:r>
            <a:r>
              <a:rPr lang="en-US" dirty="0"/>
              <a:t>Access Control </a:t>
            </a:r>
            <a:r>
              <a:rPr lang="en-US" dirty="0" smtClean="0"/>
              <a:t>(MAC</a:t>
            </a:r>
            <a:r>
              <a:rPr lang="en-US" dirty="0"/>
              <a:t>)</a:t>
            </a:r>
          </a:p>
          <a:p>
            <a:endParaRPr lang="en-US" dirty="0"/>
          </a:p>
          <a:p>
            <a:r>
              <a:rPr lang="en-US" dirty="0"/>
              <a:t>Extended Attributes!</a:t>
            </a:r>
          </a:p>
          <a:p>
            <a:endParaRPr lang="de-AT" dirty="0"/>
          </a:p>
        </p:txBody>
      </p:sp>
    </p:spTree>
    <p:extLst>
      <p:ext uri="{BB962C8B-B14F-4D97-AF65-F5344CB8AC3E}">
        <p14:creationId xmlns:p14="http://schemas.microsoft.com/office/powerpoint/2010/main" val="2133863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dirty="0"/>
              <a:t>SELinux: Wie es funktioniert</a:t>
            </a:r>
          </a:p>
        </p:txBody>
      </p:sp>
      <p:sp>
        <p:nvSpPr>
          <p:cNvPr id="3" name="Content Placeholder 2"/>
          <p:cNvSpPr>
            <a:spLocks noGrp="1"/>
          </p:cNvSpPr>
          <p:nvPr>
            <p:ph idx="1"/>
          </p:nvPr>
        </p:nvSpPr>
        <p:spPr>
          <a:xfrm>
            <a:off x="395536" y="1600200"/>
            <a:ext cx="8352928" cy="4525963"/>
          </a:xfrm>
        </p:spPr>
        <p:txBody>
          <a:bodyPr>
            <a:normAutofit fontScale="92500"/>
          </a:bodyPr>
          <a:lstStyle/>
          <a:p>
            <a:pPr marL="0" indent="0">
              <a:buNone/>
            </a:pPr>
            <a:r>
              <a:rPr lang="de-AT" dirty="0" smtClean="0">
                <a:latin typeface="+mj-lt"/>
              </a:rPr>
              <a:t>root@d ~ # getfattr </a:t>
            </a:r>
            <a:r>
              <a:rPr lang="de-AT" dirty="0">
                <a:latin typeface="+mj-lt"/>
              </a:rPr>
              <a:t>-m - /usr/bin/ping</a:t>
            </a:r>
          </a:p>
          <a:p>
            <a:pPr marL="0" indent="0">
              <a:buNone/>
            </a:pPr>
            <a:r>
              <a:rPr lang="de-AT" dirty="0" smtClean="0">
                <a:latin typeface="+mj-lt"/>
              </a:rPr>
              <a:t># </a:t>
            </a:r>
            <a:r>
              <a:rPr lang="de-AT" dirty="0">
                <a:latin typeface="+mj-lt"/>
              </a:rPr>
              <a:t>file: usr/bin/ping</a:t>
            </a:r>
          </a:p>
          <a:p>
            <a:pPr marL="0" indent="0">
              <a:buNone/>
            </a:pPr>
            <a:r>
              <a:rPr lang="de-AT" dirty="0">
                <a:latin typeface="+mj-lt"/>
              </a:rPr>
              <a:t>security.capability</a:t>
            </a:r>
          </a:p>
          <a:p>
            <a:pPr marL="0" indent="0">
              <a:buNone/>
            </a:pPr>
            <a:r>
              <a:rPr lang="de-AT" dirty="0" smtClean="0">
                <a:latin typeface="+mj-lt"/>
              </a:rPr>
              <a:t>security.selinux</a:t>
            </a:r>
          </a:p>
          <a:p>
            <a:pPr marL="0" indent="0">
              <a:buNone/>
            </a:pPr>
            <a:endParaRPr lang="de-AT" dirty="0">
              <a:latin typeface="+mj-lt"/>
            </a:endParaRPr>
          </a:p>
          <a:p>
            <a:pPr marL="0" indent="0">
              <a:buNone/>
            </a:pPr>
            <a:r>
              <a:rPr lang="de-AT" dirty="0" smtClean="0">
                <a:latin typeface="+mj-lt"/>
              </a:rPr>
              <a:t>root@d ~ # getfattr </a:t>
            </a:r>
            <a:r>
              <a:rPr lang="de-AT" dirty="0">
                <a:latin typeface="+mj-lt"/>
              </a:rPr>
              <a:t>-n security.selinux /usr/bin/ping</a:t>
            </a:r>
          </a:p>
          <a:p>
            <a:pPr marL="0" indent="0">
              <a:buNone/>
            </a:pPr>
            <a:r>
              <a:rPr lang="de-AT" dirty="0" smtClean="0">
                <a:latin typeface="+mj-lt"/>
              </a:rPr>
              <a:t># </a:t>
            </a:r>
            <a:r>
              <a:rPr lang="de-AT" dirty="0">
                <a:latin typeface="+mj-lt"/>
              </a:rPr>
              <a:t>file: usr/bin/ping</a:t>
            </a:r>
          </a:p>
          <a:p>
            <a:pPr marL="0" indent="0">
              <a:buNone/>
            </a:pPr>
            <a:r>
              <a:rPr lang="de-AT" dirty="0">
                <a:latin typeface="+mj-lt"/>
              </a:rPr>
              <a:t>security.selinux="system_u:object_r:ping_exec_t:s0"</a:t>
            </a:r>
          </a:p>
          <a:p>
            <a:endParaRPr lang="de-AT" dirty="0"/>
          </a:p>
          <a:p>
            <a:endParaRPr lang="de-AT" dirty="0"/>
          </a:p>
        </p:txBody>
      </p:sp>
    </p:spTree>
    <p:extLst>
      <p:ext uri="{BB962C8B-B14F-4D97-AF65-F5344CB8AC3E}">
        <p14:creationId xmlns:p14="http://schemas.microsoft.com/office/powerpoint/2010/main" val="801054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3272</Words>
  <Application>Microsoft Office PowerPoint</Application>
  <PresentationFormat>On-screen Show (4:3)</PresentationFormat>
  <Paragraphs>347</Paragraphs>
  <Slides>28</Slides>
  <Notes>28</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Security-Enhanced Linux (SELinux): Die Hintergründe verstehen</vt:lpstr>
      <vt:lpstr>Ziele</vt:lpstr>
      <vt:lpstr>Der Plan</vt:lpstr>
      <vt:lpstr>Das Problem und die Lösungsversuche</vt:lpstr>
      <vt:lpstr>Das Problem...</vt:lpstr>
      <vt:lpstr>...und die Lösungsversuche</vt:lpstr>
      <vt:lpstr>...und die Lösungsversuche</vt:lpstr>
      <vt:lpstr>SELinux: Wie es funktioniert</vt:lpstr>
      <vt:lpstr>SELinux: Wie es funktioniert</vt:lpstr>
      <vt:lpstr>SELinux: Wie es funktioniert</vt:lpstr>
      <vt:lpstr>SELinux: Wie es funktioniert</vt:lpstr>
      <vt:lpstr>SELinux: Wie es funktioniert</vt:lpstr>
      <vt:lpstr>Labels für User: guest_u:guest_r:guest_t:s0</vt:lpstr>
      <vt:lpstr>Labels für alles Andere</vt:lpstr>
      <vt:lpstr>SELinux: Access Vectors</vt:lpstr>
      <vt:lpstr>SELinux: Access Vectors</vt:lpstr>
      <vt:lpstr>SELinux: Access Vectors</vt:lpstr>
      <vt:lpstr>SELinux: Labels</vt:lpstr>
      <vt:lpstr>Und dann?</vt:lpstr>
      <vt:lpstr>Und dann?</vt:lpstr>
      <vt:lpstr>Linux Audit Framework</vt:lpstr>
      <vt:lpstr>PowerPoint Presentation</vt:lpstr>
      <vt:lpstr>Kritik/Probleme/Nachteile</vt:lpstr>
      <vt:lpstr>Kritik/Probleme/Nachteile</vt:lpstr>
      <vt:lpstr>Kritik/Grsecurity</vt:lpstr>
      <vt:lpstr>Danke!</vt:lpstr>
      <vt:lpstr>SELinux lernen</vt:lpstr>
      <vt:lpstr>Zentrale Begriffe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rosix</dc:creator>
  <cp:lastModifiedBy>rosix</cp:lastModifiedBy>
  <cp:revision>280</cp:revision>
  <cp:lastPrinted>2016-04-27T14:10:42Z</cp:lastPrinted>
  <dcterms:created xsi:type="dcterms:W3CDTF">2015-12-28T09:13:05Z</dcterms:created>
  <dcterms:modified xsi:type="dcterms:W3CDTF">2016-04-27T21:30:04Z</dcterms:modified>
</cp:coreProperties>
</file>